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40" r:id="rId2"/>
    <p:sldId id="388" r:id="rId3"/>
    <p:sldId id="349" r:id="rId4"/>
    <p:sldId id="343" r:id="rId5"/>
    <p:sldId id="344" r:id="rId6"/>
    <p:sldId id="346" r:id="rId7"/>
    <p:sldId id="347" r:id="rId8"/>
    <p:sldId id="348" r:id="rId9"/>
    <p:sldId id="317" r:id="rId10"/>
    <p:sldId id="390" r:id="rId11"/>
    <p:sldId id="391" r:id="rId12"/>
    <p:sldId id="392" r:id="rId13"/>
    <p:sldId id="393" r:id="rId14"/>
  </p:sldIdLst>
  <p:sldSz cx="9906000" cy="6858000" type="A4"/>
  <p:notesSz cx="6797675" cy="9926638"/>
  <p:custDataLst>
    <p:tags r:id="rId16"/>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33CC"/>
    <a:srgbClr val="009900"/>
    <a:srgbClr val="F8F8F8"/>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78266" autoAdjust="0"/>
  </p:normalViewPr>
  <p:slideViewPr>
    <p:cSldViewPr snapToGrid="0" snapToObjects="1">
      <p:cViewPr>
        <p:scale>
          <a:sx n="78" d="100"/>
          <a:sy n="78" d="100"/>
        </p:scale>
        <p:origin x="-798" y="-234"/>
      </p:cViewPr>
      <p:guideLst>
        <p:guide orient="horz" pos="2149"/>
        <p:guide pos="309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76" d="100"/>
          <a:sy n="76" d="100"/>
        </p:scale>
        <p:origin x="-2166" y="-96"/>
      </p:cViewPr>
      <p:guideLst>
        <p:guide orient="horz" pos="3126"/>
        <p:guide pos="2141"/>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NW-MINCETUR\DATA5\MINCETUR\FILES\OGEE\OEEI\Presentaciones\Backup_Presentaci&#243;n%20Ministro%20COMEX\Empresas%202001_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001826442413226"/>
          <c:y val="3.8650264501396352E-2"/>
          <c:w val="0.86324681922755864"/>
          <c:h val="0.72198878157690416"/>
        </c:manualLayout>
      </c:layout>
      <c:barChart>
        <c:barDir val="col"/>
        <c:grouping val="stacked"/>
        <c:ser>
          <c:idx val="2"/>
          <c:order val="0"/>
          <c:tx>
            <c:strRef>
              <c:f>'Hoja3 (2)'!$M$21</c:f>
              <c:strCache>
                <c:ptCount val="1"/>
                <c:pt idx="0">
                  <c:v>Mypes</c:v>
                </c:pt>
              </c:strCache>
            </c:strRef>
          </c:tx>
          <c:spPr>
            <a:solidFill>
              <a:schemeClr val="tx2">
                <a:lumMod val="40000"/>
                <a:lumOff val="60000"/>
              </a:schemeClr>
            </a:solidFill>
          </c:spPr>
          <c:dLbls>
            <c:txPr>
              <a:bodyPr/>
              <a:lstStyle/>
              <a:p>
                <a:pPr>
                  <a:defRPr sz="1100" b="1"/>
                </a:pPr>
                <a:endParaRPr lang="es-ES"/>
              </a:p>
            </c:txPr>
            <c:showVal val="1"/>
          </c:dLbls>
          <c:cat>
            <c:numRef>
              <c:f>'Hoja3 (2)'!$N$18:$R$18</c:f>
              <c:numCache>
                <c:formatCode>General</c:formatCode>
                <c:ptCount val="5"/>
                <c:pt idx="0">
                  <c:v>2006</c:v>
                </c:pt>
                <c:pt idx="1">
                  <c:v>2007</c:v>
                </c:pt>
                <c:pt idx="2">
                  <c:v>2008</c:v>
                </c:pt>
                <c:pt idx="3">
                  <c:v>2009</c:v>
                </c:pt>
                <c:pt idx="4">
                  <c:v>2010</c:v>
                </c:pt>
              </c:numCache>
            </c:numRef>
          </c:cat>
          <c:val>
            <c:numRef>
              <c:f>'Hoja3 (2)'!$N$21:$R$21</c:f>
              <c:numCache>
                <c:formatCode>#,##0</c:formatCode>
                <c:ptCount val="5"/>
                <c:pt idx="0">
                  <c:v>5696</c:v>
                </c:pt>
                <c:pt idx="1">
                  <c:v>5798</c:v>
                </c:pt>
                <c:pt idx="2">
                  <c:v>6085</c:v>
                </c:pt>
                <c:pt idx="3">
                  <c:v>6388</c:v>
                </c:pt>
                <c:pt idx="4">
                  <c:v>6402</c:v>
                </c:pt>
              </c:numCache>
            </c:numRef>
          </c:val>
        </c:ser>
        <c:ser>
          <c:idx val="1"/>
          <c:order val="1"/>
          <c:tx>
            <c:strRef>
              <c:f>'Hoja3 (2)'!$M$20</c:f>
              <c:strCache>
                <c:ptCount val="1"/>
                <c:pt idx="0">
                  <c:v>Medianas</c:v>
                </c:pt>
              </c:strCache>
            </c:strRef>
          </c:tx>
          <c:spPr>
            <a:solidFill>
              <a:schemeClr val="accent6">
                <a:lumMod val="60000"/>
                <a:lumOff val="40000"/>
              </a:schemeClr>
            </a:solidFill>
          </c:spPr>
          <c:dLbls>
            <c:txPr>
              <a:bodyPr/>
              <a:lstStyle/>
              <a:p>
                <a:pPr>
                  <a:defRPr sz="1100" b="1"/>
                </a:pPr>
                <a:endParaRPr lang="es-ES"/>
              </a:p>
            </c:txPr>
            <c:showVal val="1"/>
          </c:dLbls>
          <c:cat>
            <c:numRef>
              <c:f>'Hoja3 (2)'!$N$18:$R$18</c:f>
              <c:numCache>
                <c:formatCode>General</c:formatCode>
                <c:ptCount val="5"/>
                <c:pt idx="0">
                  <c:v>2006</c:v>
                </c:pt>
                <c:pt idx="1">
                  <c:v>2007</c:v>
                </c:pt>
                <c:pt idx="2">
                  <c:v>2008</c:v>
                </c:pt>
                <c:pt idx="3">
                  <c:v>2009</c:v>
                </c:pt>
                <c:pt idx="4">
                  <c:v>2010</c:v>
                </c:pt>
              </c:numCache>
            </c:numRef>
          </c:cat>
          <c:val>
            <c:numRef>
              <c:f>'Hoja3 (2)'!$N$20:$R$20</c:f>
              <c:numCache>
                <c:formatCode>#,##0</c:formatCode>
                <c:ptCount val="5"/>
                <c:pt idx="0">
                  <c:v>617</c:v>
                </c:pt>
                <c:pt idx="1">
                  <c:v>706</c:v>
                </c:pt>
                <c:pt idx="2">
                  <c:v>857</c:v>
                </c:pt>
                <c:pt idx="3">
                  <c:v>859</c:v>
                </c:pt>
                <c:pt idx="4">
                  <c:v>863</c:v>
                </c:pt>
              </c:numCache>
            </c:numRef>
          </c:val>
        </c:ser>
        <c:ser>
          <c:idx val="0"/>
          <c:order val="2"/>
          <c:tx>
            <c:strRef>
              <c:f>'Hoja3 (2)'!$M$19</c:f>
              <c:strCache>
                <c:ptCount val="1"/>
                <c:pt idx="0">
                  <c:v>Grandes</c:v>
                </c:pt>
              </c:strCache>
            </c:strRef>
          </c:tx>
          <c:spPr>
            <a:solidFill>
              <a:schemeClr val="accent3">
                <a:lumMod val="75000"/>
              </a:schemeClr>
            </a:solidFill>
          </c:spPr>
          <c:dLbls>
            <c:txPr>
              <a:bodyPr/>
              <a:lstStyle/>
              <a:p>
                <a:pPr>
                  <a:defRPr sz="1100" b="1"/>
                </a:pPr>
                <a:endParaRPr lang="es-ES"/>
              </a:p>
            </c:txPr>
            <c:dLblPos val="inBase"/>
            <c:showVal val="1"/>
          </c:dLbls>
          <c:cat>
            <c:numRef>
              <c:f>'Hoja3 (2)'!$N$18:$R$18</c:f>
              <c:numCache>
                <c:formatCode>General</c:formatCode>
                <c:ptCount val="5"/>
                <c:pt idx="0">
                  <c:v>2006</c:v>
                </c:pt>
                <c:pt idx="1">
                  <c:v>2007</c:v>
                </c:pt>
                <c:pt idx="2">
                  <c:v>2008</c:v>
                </c:pt>
                <c:pt idx="3">
                  <c:v>2009</c:v>
                </c:pt>
                <c:pt idx="4">
                  <c:v>2010</c:v>
                </c:pt>
              </c:numCache>
            </c:numRef>
          </c:cat>
          <c:val>
            <c:numRef>
              <c:f>'Hoja3 (2)'!$N$19:$R$19</c:f>
              <c:numCache>
                <c:formatCode>#,##0</c:formatCode>
                <c:ptCount val="5"/>
                <c:pt idx="0">
                  <c:v>192</c:v>
                </c:pt>
                <c:pt idx="1">
                  <c:v>203</c:v>
                </c:pt>
                <c:pt idx="2">
                  <c:v>223</c:v>
                </c:pt>
                <c:pt idx="3">
                  <c:v>208</c:v>
                </c:pt>
                <c:pt idx="4">
                  <c:v>241</c:v>
                </c:pt>
              </c:numCache>
            </c:numRef>
          </c:val>
        </c:ser>
        <c:gapWidth val="65"/>
        <c:overlap val="100"/>
        <c:axId val="51282688"/>
        <c:axId val="51284224"/>
      </c:barChart>
      <c:catAx>
        <c:axId val="51282688"/>
        <c:scaling>
          <c:orientation val="minMax"/>
        </c:scaling>
        <c:axPos val="b"/>
        <c:numFmt formatCode="General" sourceLinked="1"/>
        <c:tickLblPos val="nextTo"/>
        <c:txPr>
          <a:bodyPr/>
          <a:lstStyle/>
          <a:p>
            <a:pPr>
              <a:defRPr sz="1100"/>
            </a:pPr>
            <a:endParaRPr lang="es-ES"/>
          </a:p>
        </c:txPr>
        <c:crossAx val="51284224"/>
        <c:crosses val="autoZero"/>
        <c:auto val="1"/>
        <c:lblAlgn val="ctr"/>
        <c:lblOffset val="100"/>
      </c:catAx>
      <c:valAx>
        <c:axId val="51284224"/>
        <c:scaling>
          <c:orientation val="minMax"/>
        </c:scaling>
        <c:axPos val="l"/>
        <c:numFmt formatCode="#,##0" sourceLinked="1"/>
        <c:tickLblPos val="nextTo"/>
        <c:txPr>
          <a:bodyPr/>
          <a:lstStyle/>
          <a:p>
            <a:pPr>
              <a:defRPr sz="1100"/>
            </a:pPr>
            <a:endParaRPr lang="es-ES"/>
          </a:p>
        </c:txPr>
        <c:crossAx val="51282688"/>
        <c:crosses val="autoZero"/>
        <c:crossBetween val="between"/>
      </c:valAx>
    </c:plotArea>
    <c:legend>
      <c:legendPos val="r"/>
      <c:layout>
        <c:manualLayout>
          <c:xMode val="edge"/>
          <c:yMode val="edge"/>
          <c:x val="0.31778956835791916"/>
          <c:y val="0.87011836119318164"/>
          <c:w val="0.41451710533174813"/>
          <c:h val="0.12988163880681919"/>
        </c:manualLayout>
      </c:layout>
      <c:txPr>
        <a:bodyPr/>
        <a:lstStyle/>
        <a:p>
          <a:pPr>
            <a:defRPr sz="1100" b="1"/>
          </a:pPr>
          <a:endParaRPr lang="es-ES"/>
        </a:p>
      </c:txPr>
    </c:legend>
    <c:plotVisOnly val="1"/>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298C75-A30D-4812-A8A1-9E033E577F77}" type="datetimeFigureOut">
              <a:rPr lang="es-PE" smtClean="0"/>
              <a:pPr/>
              <a:t>05/07/2011</a:t>
            </a:fld>
            <a:endParaRPr lang="es-PE"/>
          </a:p>
        </p:txBody>
      </p:sp>
      <p:sp>
        <p:nvSpPr>
          <p:cNvPr id="4" name="3 Marcador de imagen de diapositiva"/>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CF285F-66DF-4986-B127-C84ED406672E}"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D1538E-0B0A-4925-B839-ED95088349D7}" type="slidenum">
              <a:rPr lang="es-ES" smtClean="0">
                <a:latin typeface="Arial" charset="0"/>
              </a:rPr>
              <a:pPr/>
              <a:t>1</a:t>
            </a:fld>
            <a:endParaRPr lang="es-ES" smtClean="0">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s-PE" dirty="0" smtClean="0"/>
              <a:t>Sin notas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7800" indent="-177800" defTabSz="801688">
              <a:spcBef>
                <a:spcPct val="20000"/>
              </a:spcBef>
              <a:buFont typeface="Arial" pitchFamily="34" charset="0"/>
              <a:buChar char="•"/>
            </a:pPr>
            <a:r>
              <a:rPr lang="es-PE" sz="1200" b="1" noProof="1" smtClean="0"/>
              <a:t>Finalización del Plan Estratégico Nacional Exportador y reformulación del PENX al 2021</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Priorización de sectores estratégicos de exportación (Servicios, Agricultura, Confecciones y Biocomercio)</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Fortalecimiento de capacidades de oferta en PYMES exportadoras a través de programas de asistencia técnica</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Difusión e implementación de las CITES Exportadoras para la transferencia tecnológica a PYMES.</a:t>
            </a:r>
            <a:endParaRPr lang="es-ES" sz="1200" b="1" noProof="1" smtClean="0"/>
          </a:p>
          <a:p>
            <a:pPr>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10</a:t>
            </a:fld>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7800" indent="-177800" defTabSz="801688">
              <a:spcBef>
                <a:spcPct val="20000"/>
              </a:spcBef>
              <a:buFont typeface="Arial" pitchFamily="34" charset="0"/>
              <a:buChar char="•"/>
            </a:pPr>
            <a:r>
              <a:rPr lang="es-PE" sz="1200" b="1" noProof="1" smtClean="0"/>
              <a:t>Monitoreo y seguimiento de Costos Logísticos asociados al Comercio Exterior</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Construcción del Componente Portuario y de Origen de la Ventanilla Única de Comercio Exterior</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ES" sz="1200" b="1" noProof="1" smtClean="0"/>
              <a:t>Fortalecimiento del SEPYMEX, FOGEM, EXPORTA FACIL y </a:t>
            </a:r>
            <a:r>
              <a:rPr lang="es-PE" sz="1200" b="1" noProof="1" smtClean="0"/>
              <a:t>Seguro de Crédito post Embarque dirigido a PYMES</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Articulación para la modernización de infraestructura y servicios portuarios</a:t>
            </a:r>
            <a:endParaRPr lang="es-ES" sz="1200" b="1" noProof="1" smtClean="0"/>
          </a:p>
          <a:p>
            <a:endParaRPr lang="es-ES"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11</a:t>
            </a:fld>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7800" indent="-177800" defTabSz="801688">
              <a:spcBef>
                <a:spcPct val="20000"/>
              </a:spcBef>
              <a:buFont typeface="Arial" pitchFamily="34" charset="0"/>
              <a:buChar char="•"/>
            </a:pPr>
            <a:r>
              <a:rPr lang="es-PE" sz="1200" b="1" noProof="1" smtClean="0"/>
              <a:t>Continuar con la temática exportadora en la estructura curricular de Educación Secundaria y Superior</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Fortalecimiento del Programa por módulos: Región Exporta a nivel nacional</a:t>
            </a:r>
            <a:endParaRPr lang="es-ES" sz="1200" b="1" noProof="1" smtClean="0"/>
          </a:p>
          <a:p>
            <a:pPr>
              <a:buFont typeface="Arial" pitchFamily="34" charset="0"/>
              <a:buChar char="•"/>
            </a:pPr>
            <a:endParaRPr lang="es-PE" dirty="0" smtClean="0"/>
          </a:p>
          <a:p>
            <a:pPr marL="177800" indent="-177800" defTabSz="801688">
              <a:spcBef>
                <a:spcPct val="20000"/>
              </a:spcBef>
              <a:buFont typeface="Arial" pitchFamily="34" charset="0"/>
              <a:buChar char="•"/>
            </a:pPr>
            <a:r>
              <a:rPr lang="es-PE" sz="1200" b="1" noProof="1" smtClean="0"/>
              <a:t>Difusión de las oportunidades generadas por los Acuerdos Comerciales para su aprovechamiento</a:t>
            </a:r>
          </a:p>
          <a:p>
            <a:pPr marL="177800" indent="-177800" defTabSz="801688">
              <a:spcBef>
                <a:spcPct val="20000"/>
              </a:spcBef>
              <a:buFont typeface="Arial" pitchFamily="34" charset="0"/>
              <a:buChar char="•"/>
            </a:pPr>
            <a:endParaRPr lang="es-PE" sz="1200" b="1" noProof="1" smtClean="0"/>
          </a:p>
          <a:p>
            <a:pPr marL="177800" indent="-177800" defTabSz="801688">
              <a:spcBef>
                <a:spcPct val="20000"/>
              </a:spcBef>
              <a:buFont typeface="Arial" pitchFamily="34" charset="0"/>
              <a:buChar char="•"/>
            </a:pPr>
            <a:r>
              <a:rPr lang="es-PE" sz="1200" b="1" noProof="1" smtClean="0"/>
              <a:t>Reconocimiento a la investigación en comercio exterior a través del Programa de Concursos Nacionales</a:t>
            </a:r>
            <a:endParaRPr lang="es-ES"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12</a:t>
            </a:fld>
            <a:endParaRPr lang="es-P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D1538E-0B0A-4925-B839-ED95088349D7}" type="slidenum">
              <a:rPr lang="es-ES" smtClean="0">
                <a:latin typeface="Arial" charset="0"/>
              </a:rPr>
              <a:pPr/>
              <a:t>13</a:t>
            </a:fld>
            <a:endParaRPr lang="es-ES" smtClean="0">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s-PE" dirty="0" smtClean="0"/>
              <a:t>GRACIAS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ECEC7B6-E84D-4E0D-93B2-B505B8AEC82F}" type="slidenum">
              <a:rPr lang="en-US" smtClean="0">
                <a:solidFill>
                  <a:prstClr val="black"/>
                </a:solidFill>
              </a:rPr>
              <a:pPr eaLnBrk="1" hangingPunct="1"/>
              <a:t>2</a:t>
            </a:fld>
            <a:endParaRPr lang="en-US" dirty="0" smtClean="0">
              <a:solidFill>
                <a:prstClr val="black"/>
              </a:solidFill>
            </a:endParaRPr>
          </a:p>
        </p:txBody>
      </p:sp>
      <p:sp>
        <p:nvSpPr>
          <p:cNvPr id="44035" name="Rectangle 7"/>
          <p:cNvSpPr txBox="1">
            <a:spLocks noGrp="1" noChangeArrowheads="1"/>
          </p:cNvSpPr>
          <p:nvPr/>
        </p:nvSpPr>
        <p:spPr bwMode="auto">
          <a:xfrm>
            <a:off x="3850444" y="9428584"/>
            <a:ext cx="2945660"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D1088592-0BF8-4B7C-9E85-69B35A195411}" type="slidenum">
              <a:rPr lang="es-ES" sz="1200">
                <a:solidFill>
                  <a:prstClr val="black"/>
                </a:solidFill>
              </a:rPr>
              <a:pPr algn="r" eaLnBrk="1" fontAlgn="auto" hangingPunct="1">
                <a:spcBef>
                  <a:spcPts val="0"/>
                </a:spcBef>
                <a:spcAft>
                  <a:spcPts val="0"/>
                </a:spcAft>
              </a:pPr>
              <a:t>2</a:t>
            </a:fld>
            <a:endParaRPr lang="es-ES" sz="1200" dirty="0">
              <a:solidFill>
                <a:prstClr val="black"/>
              </a:solidFill>
            </a:endParaRPr>
          </a:p>
        </p:txBody>
      </p:sp>
      <p:sp>
        <p:nvSpPr>
          <p:cNvPr id="44036" name="Rectangle 7"/>
          <p:cNvSpPr txBox="1">
            <a:spLocks noGrp="1" noChangeArrowheads="1"/>
          </p:cNvSpPr>
          <p:nvPr/>
        </p:nvSpPr>
        <p:spPr bwMode="auto">
          <a:xfrm>
            <a:off x="3850444" y="9428584"/>
            <a:ext cx="2945660"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08" rIns="91420" bIns="45708"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82FC183C-932B-42A0-900C-512A74CAE266}" type="slidenum">
              <a:rPr lang="es-ES" sz="1200">
                <a:solidFill>
                  <a:prstClr val="black"/>
                </a:solidFill>
                <a:latin typeface="Calibri" pitchFamily="34" charset="0"/>
              </a:rPr>
              <a:pPr algn="r" eaLnBrk="1" fontAlgn="auto" hangingPunct="1">
                <a:spcBef>
                  <a:spcPts val="0"/>
                </a:spcBef>
                <a:spcAft>
                  <a:spcPts val="0"/>
                </a:spcAft>
              </a:pPr>
              <a:t>2</a:t>
            </a:fld>
            <a:endParaRPr lang="es-ES" sz="1200" dirty="0">
              <a:solidFill>
                <a:prstClr val="black"/>
              </a:solidFill>
              <a:latin typeface="Calibri" pitchFamily="34" charset="0"/>
            </a:endParaRPr>
          </a:p>
        </p:txBody>
      </p:sp>
      <p:sp>
        <p:nvSpPr>
          <p:cNvPr id="44037" name="Rectangle 7"/>
          <p:cNvSpPr txBox="1">
            <a:spLocks noGrp="1" noChangeArrowheads="1"/>
          </p:cNvSpPr>
          <p:nvPr/>
        </p:nvSpPr>
        <p:spPr bwMode="auto">
          <a:xfrm>
            <a:off x="3850444" y="9428584"/>
            <a:ext cx="2945660"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4" rIns="91411" bIns="45704"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D87527AD-39D8-4BFB-8934-50AF242FED34}" type="slidenum">
              <a:rPr lang="es-ES" sz="1200">
                <a:solidFill>
                  <a:prstClr val="black"/>
                </a:solidFill>
                <a:latin typeface="Calibri" pitchFamily="34" charset="0"/>
              </a:rPr>
              <a:pPr algn="r" eaLnBrk="1" fontAlgn="auto" hangingPunct="1">
                <a:spcBef>
                  <a:spcPts val="0"/>
                </a:spcBef>
                <a:spcAft>
                  <a:spcPts val="0"/>
                </a:spcAft>
              </a:pPr>
              <a:t>2</a:t>
            </a:fld>
            <a:endParaRPr lang="es-ES" sz="1200" dirty="0">
              <a:solidFill>
                <a:prstClr val="black"/>
              </a:solidFill>
              <a:latin typeface="Calibri" pitchFamily="34" charset="0"/>
            </a:endParaRPr>
          </a:p>
        </p:txBody>
      </p:sp>
      <p:sp>
        <p:nvSpPr>
          <p:cNvPr id="44038" name="Rectangle 7"/>
          <p:cNvSpPr txBox="1">
            <a:spLocks noGrp="1" noChangeArrowheads="1"/>
          </p:cNvSpPr>
          <p:nvPr/>
        </p:nvSpPr>
        <p:spPr bwMode="auto">
          <a:xfrm>
            <a:off x="3850444" y="9428584"/>
            <a:ext cx="2945660"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4" rIns="91411" bIns="45704"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3BBDF4FE-434F-4439-A2BB-7D65E7546177}" type="slidenum">
              <a:rPr lang="es-ES" sz="1200">
                <a:solidFill>
                  <a:prstClr val="black"/>
                </a:solidFill>
                <a:latin typeface="Calibri" pitchFamily="34" charset="0"/>
              </a:rPr>
              <a:pPr algn="r" eaLnBrk="1" fontAlgn="auto" hangingPunct="1">
                <a:spcBef>
                  <a:spcPts val="0"/>
                </a:spcBef>
                <a:spcAft>
                  <a:spcPts val="0"/>
                </a:spcAft>
              </a:pPr>
              <a:t>2</a:t>
            </a:fld>
            <a:endParaRPr lang="es-ES" sz="1200" dirty="0">
              <a:solidFill>
                <a:prstClr val="black"/>
              </a:solidFill>
              <a:latin typeface="Calibri" pitchFamily="34" charset="0"/>
            </a:endParaRPr>
          </a:p>
        </p:txBody>
      </p:sp>
      <p:sp>
        <p:nvSpPr>
          <p:cNvPr id="44039" name="Rectangle 7"/>
          <p:cNvSpPr txBox="1">
            <a:spLocks noGrp="1" noChangeArrowheads="1"/>
          </p:cNvSpPr>
          <p:nvPr/>
        </p:nvSpPr>
        <p:spPr bwMode="auto">
          <a:xfrm>
            <a:off x="3850444" y="9428584"/>
            <a:ext cx="2945660"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4" rIns="91411" bIns="45704"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E300DFDD-9AF9-4261-ACE4-A4C0D4AF15C9}" type="slidenum">
              <a:rPr lang="es-ES" sz="1200">
                <a:solidFill>
                  <a:prstClr val="black"/>
                </a:solidFill>
                <a:latin typeface="Calibri" pitchFamily="34" charset="0"/>
              </a:rPr>
              <a:pPr algn="r" eaLnBrk="1" fontAlgn="auto" hangingPunct="1">
                <a:spcBef>
                  <a:spcPts val="0"/>
                </a:spcBef>
                <a:spcAft>
                  <a:spcPts val="0"/>
                </a:spcAft>
              </a:pPr>
              <a:t>2</a:t>
            </a:fld>
            <a:endParaRPr lang="es-ES" sz="1200" dirty="0">
              <a:solidFill>
                <a:prstClr val="black"/>
              </a:solidFill>
              <a:latin typeface="Calibri" pitchFamily="34" charset="0"/>
            </a:endParaRPr>
          </a:p>
        </p:txBody>
      </p:sp>
      <p:sp>
        <p:nvSpPr>
          <p:cNvPr id="44040" name="Rectangle 7"/>
          <p:cNvSpPr txBox="1">
            <a:spLocks noGrp="1" noChangeArrowheads="1"/>
          </p:cNvSpPr>
          <p:nvPr/>
        </p:nvSpPr>
        <p:spPr bwMode="auto">
          <a:xfrm>
            <a:off x="3850444" y="9428584"/>
            <a:ext cx="2945660"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4" rIns="91411" bIns="45704"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262ABF26-FD61-44BE-9C42-86320589641A}" type="slidenum">
              <a:rPr lang="es-ES" sz="1200">
                <a:solidFill>
                  <a:prstClr val="black"/>
                </a:solidFill>
                <a:latin typeface="Calibri" pitchFamily="34" charset="0"/>
              </a:rPr>
              <a:pPr algn="r" eaLnBrk="1" fontAlgn="auto" hangingPunct="1">
                <a:spcBef>
                  <a:spcPts val="0"/>
                </a:spcBef>
                <a:spcAft>
                  <a:spcPts val="0"/>
                </a:spcAft>
              </a:pPr>
              <a:t>2</a:t>
            </a:fld>
            <a:endParaRPr lang="es-ES" sz="1200" dirty="0">
              <a:solidFill>
                <a:prstClr val="black"/>
              </a:solidFill>
              <a:latin typeface="Calibri" pitchFamily="34" charset="0"/>
            </a:endParaRPr>
          </a:p>
        </p:txBody>
      </p:sp>
      <p:sp>
        <p:nvSpPr>
          <p:cNvPr id="44041" name="Rectangle 7"/>
          <p:cNvSpPr txBox="1">
            <a:spLocks noGrp="1" noChangeArrowheads="1"/>
          </p:cNvSpPr>
          <p:nvPr/>
        </p:nvSpPr>
        <p:spPr bwMode="auto">
          <a:xfrm>
            <a:off x="3848869" y="9428584"/>
            <a:ext cx="2947233"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4" rIns="91411" bIns="45704"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auto" hangingPunct="1">
              <a:spcBef>
                <a:spcPts val="0"/>
              </a:spcBef>
              <a:spcAft>
                <a:spcPts val="0"/>
              </a:spcAft>
            </a:pPr>
            <a:fld id="{C44F0387-50FF-4369-B82E-519D51A801BA}" type="slidenum">
              <a:rPr lang="es-ES" sz="1200">
                <a:solidFill>
                  <a:prstClr val="black"/>
                </a:solidFill>
                <a:latin typeface="Calibri" pitchFamily="34" charset="0"/>
              </a:rPr>
              <a:pPr algn="r" eaLnBrk="1" fontAlgn="auto" hangingPunct="1">
                <a:spcBef>
                  <a:spcPts val="0"/>
                </a:spcBef>
                <a:spcAft>
                  <a:spcPts val="0"/>
                </a:spcAft>
              </a:pPr>
              <a:t>2</a:t>
            </a:fld>
            <a:endParaRPr lang="es-ES" sz="1200" dirty="0">
              <a:solidFill>
                <a:prstClr val="black"/>
              </a:solidFill>
              <a:latin typeface="Calibri" pitchFamily="34" charset="0"/>
            </a:endParaRPr>
          </a:p>
        </p:txBody>
      </p:sp>
      <p:sp>
        <p:nvSpPr>
          <p:cNvPr id="44042" name="Rectangle 2"/>
          <p:cNvSpPr>
            <a:spLocks noGrp="1" noRot="1" noChangeAspect="1" noChangeArrowheads="1" noTextEdit="1"/>
          </p:cNvSpPr>
          <p:nvPr>
            <p:ph type="sldImg"/>
          </p:nvPr>
        </p:nvSpPr>
        <p:spPr>
          <a:xfrm>
            <a:off x="722313" y="744538"/>
            <a:ext cx="5376862" cy="3724275"/>
          </a:xfrm>
          <a:ln/>
        </p:spPr>
      </p:sp>
      <p:sp>
        <p:nvSpPr>
          <p:cNvPr id="44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4" rIns="91411" bIns="45704">
            <a:noAutofit/>
          </a:bodyPr>
          <a:lstStyle/>
          <a:p>
            <a:pPr lvl="0" algn="just"/>
            <a:r>
              <a:rPr lang="es-ES" sz="1200" kern="1200" dirty="0" smtClean="0">
                <a:solidFill>
                  <a:schemeClr val="tx1"/>
                </a:solidFill>
                <a:latin typeface="+mn-lt"/>
                <a:ea typeface="+mn-ea"/>
                <a:cs typeface="+mn-cs"/>
              </a:rPr>
              <a:t>LA POLÍTICA COMERCIAL DEL PERU TIENE COMO PRINCIPAL OBJETIVO CONVERTIR AL PERÚ EN UN PAÍS EXPORTADOR DE BIENES Y SERVICIOS DE CALIDAD </a:t>
            </a:r>
            <a:r>
              <a:rPr lang="es-ES" sz="1200" kern="1200" dirty="0" smtClean="0">
                <a:solidFill>
                  <a:schemeClr val="tx1"/>
                </a:solidFill>
                <a:latin typeface="+mn-lt"/>
                <a:ea typeface="+mn-ea"/>
                <a:cs typeface="+mn-cs"/>
              </a:rPr>
              <a:t>PARA  </a:t>
            </a:r>
            <a:r>
              <a:rPr lang="es-ES" sz="1200" kern="1200" dirty="0" smtClean="0">
                <a:solidFill>
                  <a:schemeClr val="tx1"/>
                </a:solidFill>
                <a:latin typeface="+mn-lt"/>
                <a:ea typeface="+mn-ea"/>
                <a:cs typeface="+mn-cs"/>
              </a:rPr>
              <a:t>CONTRIBUIR  CON LA REDUCCIÓN DE LA POBREZA.</a:t>
            </a:r>
          </a:p>
          <a:p>
            <a:pPr lvl="0" algn="just"/>
            <a:endParaRPr lang="es-ES" sz="1200" kern="1200" dirty="0" smtClean="0">
              <a:solidFill>
                <a:schemeClr val="tx1"/>
              </a:solidFill>
              <a:latin typeface="+mn-lt"/>
              <a:ea typeface="+mn-ea"/>
              <a:cs typeface="+mn-cs"/>
            </a:endParaRPr>
          </a:p>
          <a:p>
            <a:pPr lvl="0" algn="just"/>
            <a:r>
              <a:rPr lang="es-ES" sz="1200" kern="1200" dirty="0" smtClean="0">
                <a:solidFill>
                  <a:schemeClr val="tx1"/>
                </a:solidFill>
                <a:latin typeface="+mn-lt"/>
                <a:ea typeface="+mn-ea"/>
                <a:cs typeface="+mn-cs"/>
              </a:rPr>
              <a:t>EN ESE CONTEXTO, EL PERÚ MANTIENE UNA ACTIVA AGENDA DE NEGOCIACIONES COMERCIALES INTERNACIONALES, TANTO A NIVEL </a:t>
            </a:r>
            <a:r>
              <a:rPr lang="es-ES" sz="1200" kern="1200" dirty="0" smtClean="0">
                <a:solidFill>
                  <a:schemeClr val="tx1"/>
                </a:solidFill>
                <a:latin typeface="+mn-lt"/>
                <a:ea typeface="+mn-ea"/>
                <a:cs typeface="+mn-cs"/>
              </a:rPr>
              <a:t>MULTILATERAL, COMO </a:t>
            </a:r>
            <a:r>
              <a:rPr lang="es-ES" sz="1200" kern="1200" dirty="0" smtClean="0">
                <a:solidFill>
                  <a:schemeClr val="tx1"/>
                </a:solidFill>
                <a:latin typeface="+mn-lt"/>
                <a:ea typeface="+mn-ea"/>
                <a:cs typeface="+mn-cs"/>
              </a:rPr>
              <a:t>A NIVEL REGIONAL Y BILATERAL, A FIN DE MEJORAR LAS CONDICIONES DE ACCESO A LOS MERCADOS INTERNACIONALES, ASÍ COMO ESTABLECER REGLAS CLARAS Y ESTABLES PARA EL COMERCIO Y </a:t>
            </a:r>
            <a:r>
              <a:rPr lang="es-ES" sz="1200" kern="1200" dirty="0" smtClean="0">
                <a:solidFill>
                  <a:schemeClr val="tx1"/>
                </a:solidFill>
                <a:latin typeface="+mn-lt"/>
                <a:ea typeface="+mn-ea"/>
                <a:cs typeface="+mn-cs"/>
              </a:rPr>
              <a:t>LAS INVERSIONES </a:t>
            </a:r>
            <a:r>
              <a:rPr lang="es-ES" sz="1200" kern="1200" dirty="0" smtClean="0">
                <a:solidFill>
                  <a:schemeClr val="tx1"/>
                </a:solidFill>
                <a:latin typeface="+mn-lt"/>
                <a:ea typeface="+mn-ea"/>
                <a:cs typeface="+mn-cs"/>
              </a:rPr>
              <a:t>INTERNACIONALES.</a:t>
            </a:r>
          </a:p>
          <a:p>
            <a:pPr lvl="0" algn="just"/>
            <a:endParaRPr lang="es-PE" sz="12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PE" sz="1200" kern="1200" dirty="0" smtClean="0">
                <a:solidFill>
                  <a:schemeClr val="tx1"/>
                </a:solidFill>
                <a:latin typeface="+mn-lt"/>
                <a:ea typeface="+mn-ea"/>
                <a:cs typeface="+mn-cs"/>
              </a:rPr>
              <a:t>QUIERO RESALTAR QUE LA </a:t>
            </a:r>
            <a:r>
              <a:rPr lang="es-PE" sz="1200" b="1" kern="1200" dirty="0" smtClean="0">
                <a:solidFill>
                  <a:schemeClr val="tx1"/>
                </a:solidFill>
                <a:latin typeface="+mn-lt"/>
                <a:ea typeface="+mn-ea"/>
                <a:cs typeface="+mn-cs"/>
              </a:rPr>
              <a:t>DECISIÓN DE ESTA ADMINISTRACIÓN DE PROFUNDIZAR Y AMPLIAR LA APERTURA DE NUEVOS MERCADO</a:t>
            </a:r>
            <a:r>
              <a:rPr lang="es-PE" sz="1200" kern="1200" dirty="0" smtClean="0">
                <a:solidFill>
                  <a:schemeClr val="tx1"/>
                </a:solidFill>
                <a:latin typeface="+mn-lt"/>
                <a:ea typeface="+mn-ea"/>
                <a:cs typeface="+mn-cs"/>
              </a:rPr>
              <a:t>S Y GARANTIZAR A LOS EXPORTADORES PERUANOS MEJORES CONDICIONES DE ACCESO </a:t>
            </a:r>
            <a:r>
              <a:rPr lang="es-PE" sz="1200" b="1" kern="1200" dirty="0" smtClean="0">
                <a:solidFill>
                  <a:schemeClr val="tx1"/>
                </a:solidFill>
                <a:latin typeface="+mn-lt"/>
                <a:ea typeface="+mn-ea"/>
                <a:cs typeface="+mn-cs"/>
              </a:rPr>
              <a:t>HA </a:t>
            </a:r>
            <a:r>
              <a:rPr lang="es-PE" sz="1200" b="1" kern="1200" dirty="0" smtClean="0">
                <a:solidFill>
                  <a:schemeClr val="tx1"/>
                </a:solidFill>
                <a:latin typeface="+mn-lt"/>
                <a:ea typeface="+mn-ea"/>
                <a:cs typeface="+mn-cs"/>
              </a:rPr>
              <a:t>SIGNIFICADO </a:t>
            </a:r>
            <a:r>
              <a:rPr lang="es-PE" sz="1200" b="1" kern="1200" dirty="0" smtClean="0">
                <a:solidFill>
                  <a:schemeClr val="tx1"/>
                </a:solidFill>
                <a:latin typeface="+mn-lt"/>
                <a:ea typeface="+mn-ea"/>
                <a:cs typeface="+mn-cs"/>
              </a:rPr>
              <a:t>IMPORTANTES RESULTADOS </a:t>
            </a:r>
            <a:r>
              <a:rPr lang="es-PE" sz="1200" b="1" kern="1200" dirty="0" smtClean="0">
                <a:solidFill>
                  <a:schemeClr val="tx1"/>
                </a:solidFill>
                <a:latin typeface="+mn-lt"/>
                <a:ea typeface="+mn-ea"/>
                <a:cs typeface="+mn-cs"/>
              </a:rPr>
              <a:t>EN MATERIA DE ACCESO A MERCADOS. </a:t>
            </a:r>
            <a:endParaRPr lang="es-ES" sz="1200" kern="1200" dirty="0" smtClean="0">
              <a:solidFill>
                <a:schemeClr val="tx1"/>
              </a:solidFill>
              <a:latin typeface="+mn-lt"/>
              <a:ea typeface="+mn-ea"/>
              <a:cs typeface="+mn-cs"/>
            </a:endParaRPr>
          </a:p>
          <a:p>
            <a:pPr lvl="0" algn="just"/>
            <a:endParaRPr lang="es-ES" sz="1200" kern="1200" dirty="0" smtClean="0">
              <a:solidFill>
                <a:schemeClr val="tx1"/>
              </a:solidFill>
              <a:latin typeface="+mn-lt"/>
              <a:ea typeface="+mn-ea"/>
              <a:cs typeface="+mn-cs"/>
            </a:endParaRPr>
          </a:p>
          <a:p>
            <a:pPr lvl="0" algn="just"/>
            <a:r>
              <a:rPr lang="es-ES" sz="1200" kern="1200" dirty="0" smtClean="0">
                <a:solidFill>
                  <a:schemeClr val="tx1"/>
                </a:solidFill>
                <a:latin typeface="+mn-lt"/>
                <a:ea typeface="+mn-ea"/>
                <a:cs typeface="+mn-cs"/>
              </a:rPr>
              <a:t>A LA FECHA, EL PERÚ TIENE </a:t>
            </a:r>
            <a:r>
              <a:rPr lang="es-ES" sz="1200" kern="1200" dirty="0" smtClean="0">
                <a:solidFill>
                  <a:schemeClr val="tx1"/>
                </a:solidFill>
                <a:latin typeface="+mn-lt"/>
                <a:ea typeface="+mn-ea"/>
                <a:cs typeface="+mn-cs"/>
              </a:rPr>
              <a:t>ACUERDOS </a:t>
            </a:r>
            <a:r>
              <a:rPr lang="es-ES" sz="1200" kern="1200" dirty="0" smtClean="0">
                <a:solidFill>
                  <a:schemeClr val="tx1"/>
                </a:solidFill>
                <a:latin typeface="+mn-lt"/>
                <a:ea typeface="+mn-ea"/>
                <a:cs typeface="+mn-cs"/>
              </a:rPr>
              <a:t>COMERCIALES EN </a:t>
            </a:r>
            <a:r>
              <a:rPr lang="es-ES" sz="1200" kern="1200" dirty="0" smtClean="0">
                <a:solidFill>
                  <a:schemeClr val="tx1"/>
                </a:solidFill>
                <a:latin typeface="+mn-lt"/>
                <a:ea typeface="+mn-ea"/>
                <a:cs typeface="+mn-cs"/>
              </a:rPr>
              <a:t>VIGENCIA O EN NEGOCIACION CON LOS PRINCIPALES PAISES DEL MUNDO: </a:t>
            </a:r>
            <a:r>
              <a:rPr lang="es-PE" dirty="0" smtClean="0"/>
              <a:t>ESTADOS </a:t>
            </a:r>
            <a:r>
              <a:rPr lang="es-PE" dirty="0" smtClean="0"/>
              <a:t>UNIDOS, CHINA, CHILE, CANADÁ, SINGAPUR, COREA, JAPÓN, TAILANDIA, EFTA, UE, MÉXICO, COSTA RICA Y PANAMÁ</a:t>
            </a:r>
            <a:r>
              <a:rPr lang="es-PE" dirty="0" smtClean="0"/>
              <a:t>.</a:t>
            </a:r>
            <a:endParaRPr lang="es-ES" sz="1200" kern="1200" dirty="0" smtClean="0">
              <a:solidFill>
                <a:schemeClr val="tx1"/>
              </a:solidFill>
              <a:latin typeface="+mn-lt"/>
              <a:ea typeface="+mn-ea"/>
              <a:cs typeface="+mn-cs"/>
            </a:endParaRPr>
          </a:p>
          <a:p>
            <a:pPr algn="just"/>
            <a:r>
              <a:rPr lang="es-ES" sz="1200" kern="1200" dirty="0" smtClean="0">
                <a:solidFill>
                  <a:schemeClr val="tx1"/>
                </a:solidFill>
                <a:latin typeface="+mn-lt"/>
                <a:ea typeface="+mn-ea"/>
                <a:cs typeface="+mn-cs"/>
              </a:rPr>
              <a:t>  </a:t>
            </a:r>
          </a:p>
          <a:p>
            <a:pPr lvl="0" algn="just"/>
            <a:r>
              <a:rPr lang="es-ES" sz="1200" kern="1200" dirty="0" smtClean="0">
                <a:solidFill>
                  <a:schemeClr val="tx1"/>
                </a:solidFill>
                <a:latin typeface="+mn-lt"/>
                <a:ea typeface="+mn-ea"/>
                <a:cs typeface="+mn-cs"/>
              </a:rPr>
              <a:t>ESTOS PAISES SUMADOS</a:t>
            </a:r>
            <a:r>
              <a:rPr lang="es-ES" sz="1200" kern="1200" baseline="0" dirty="0" smtClean="0">
                <a:solidFill>
                  <a:schemeClr val="tx1"/>
                </a:solidFill>
                <a:latin typeface="+mn-lt"/>
                <a:ea typeface="+mn-ea"/>
                <a:cs typeface="+mn-cs"/>
              </a:rPr>
              <a:t> A OTROS EN LA AGENDA COMERCIAL </a:t>
            </a:r>
            <a:r>
              <a:rPr lang="es-ES" sz="1200" kern="1200" baseline="0" dirty="0" smtClean="0">
                <a:solidFill>
                  <a:schemeClr val="tx1"/>
                </a:solidFill>
                <a:latin typeface="+mn-lt"/>
                <a:ea typeface="+mn-ea"/>
                <a:cs typeface="+mn-cs"/>
              </a:rPr>
              <a:t>(COMO LA INDIA</a:t>
            </a:r>
            <a:r>
              <a:rPr lang="es-ES" sz="1200" kern="1200" dirty="0" smtClean="0">
                <a:solidFill>
                  <a:schemeClr val="tx1"/>
                </a:solidFill>
                <a:latin typeface="+mn-lt"/>
                <a:ea typeface="+mn-ea"/>
                <a:cs typeface="+mn-cs"/>
              </a:rPr>
              <a:t> Y MARRUECOS) CONFORMAN </a:t>
            </a:r>
            <a:r>
              <a:rPr lang="es-ES" sz="1200" kern="1200" dirty="0" smtClean="0">
                <a:solidFill>
                  <a:schemeClr val="tx1"/>
                </a:solidFill>
                <a:latin typeface="+mn-lt"/>
                <a:ea typeface="+mn-ea"/>
                <a:cs typeface="+mn-cs"/>
              </a:rPr>
              <a:t>UN MERCADO AMPLIADO DE MÁS DE 4 500 MILLONES DE PERSONAS CON UN PBI CONJUNTO QUE SUPERA LOS </a:t>
            </a:r>
            <a:r>
              <a:rPr lang="es-ES" sz="1200" kern="1200" dirty="0" smtClean="0">
                <a:solidFill>
                  <a:schemeClr val="tx1"/>
                </a:solidFill>
                <a:latin typeface="+mn-lt"/>
                <a:ea typeface="+mn-ea"/>
                <a:cs typeface="+mn-cs"/>
              </a:rPr>
              <a:t>US</a:t>
            </a:r>
            <a:r>
              <a:rPr lang="es-ES" sz="1200" kern="1200" dirty="0" smtClean="0">
                <a:solidFill>
                  <a:schemeClr val="tx1"/>
                </a:solidFill>
                <a:latin typeface="+mn-lt"/>
                <a:ea typeface="+mn-ea"/>
                <a:cs typeface="+mn-cs"/>
              </a:rPr>
              <a:t>$ 56 BILLONES Y SON </a:t>
            </a:r>
            <a:r>
              <a:rPr lang="es-ES" sz="1200" kern="1200" dirty="0" smtClean="0">
                <a:solidFill>
                  <a:schemeClr val="tx1"/>
                </a:solidFill>
                <a:latin typeface="+mn-lt"/>
                <a:ea typeface="+mn-ea"/>
                <a:cs typeface="+mn-cs"/>
              </a:rPr>
              <a:t> EL DESTINO </a:t>
            </a:r>
            <a:r>
              <a:rPr lang="es-ES" sz="1200" kern="1200" dirty="0" smtClean="0">
                <a:solidFill>
                  <a:schemeClr val="tx1"/>
                </a:solidFill>
                <a:latin typeface="+mn-lt"/>
                <a:ea typeface="+mn-ea"/>
                <a:cs typeface="+mn-cs"/>
              </a:rPr>
              <a:t>DE CASI EL 96% DE LAS EXPORTACIONES PERUANAS AL MUNDO.</a:t>
            </a:r>
            <a:endParaRPr lang="es-PE"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noTextEdit="1"/>
          </p:cNvSpPr>
          <p:nvPr>
            <p:ph type="sldImg"/>
          </p:nvPr>
        </p:nvSpPr>
        <p:spPr bwMode="auto">
          <a:xfrm>
            <a:off x="711200" y="744538"/>
            <a:ext cx="5376863" cy="3722687"/>
          </a:xfrm>
          <a:noFill/>
          <a:ln>
            <a:solidFill>
              <a:srgbClr val="000000"/>
            </a:solidFill>
            <a:miter lim="800000"/>
            <a:headEnd/>
            <a:tailEnd/>
          </a:ln>
        </p:spPr>
      </p:sp>
      <p:sp>
        <p:nvSpPr>
          <p:cNvPr id="32770" name="2 Marcador de notas"/>
          <p:cNvSpPr>
            <a:spLocks noGrp="1"/>
          </p:cNvSpPr>
          <p:nvPr>
            <p:ph type="body" idx="1"/>
          </p:nvPr>
        </p:nvSpPr>
        <p:spPr bwMode="auto">
          <a:xfrm>
            <a:off x="398435" y="4714913"/>
            <a:ext cx="6072071" cy="4466507"/>
          </a:xfrm>
          <a:noFill/>
        </p:spPr>
        <p:txBody>
          <a:bodyPr wrap="square" numCol="1" anchor="t" anchorCtr="0" compatLnSpc="1">
            <a:prstTxWarp prst="textNoShape">
              <a:avLst/>
            </a:prstTxWarp>
          </a:bodyPr>
          <a:lstStyle/>
          <a:p>
            <a:pPr algn="just"/>
            <a:endParaRPr lang="es-ES" sz="1300" dirty="0" smtClean="0"/>
          </a:p>
          <a:p>
            <a:pPr algn="just"/>
            <a:r>
              <a:rPr lang="es-PE" sz="1300" b="1" dirty="0" smtClean="0"/>
              <a:t>EL PERU </a:t>
            </a:r>
            <a:r>
              <a:rPr lang="es-PE" sz="1300" b="1" dirty="0" smtClean="0"/>
              <a:t>TIENE UNA </a:t>
            </a:r>
            <a:r>
              <a:rPr lang="es-PE" sz="1300" b="1" dirty="0" smtClean="0"/>
              <a:t>SIGNIFICATIVA APERTURA COMERCIAL</a:t>
            </a:r>
            <a:endParaRPr lang="es-ES" sz="1300" b="1" dirty="0" smtClean="0"/>
          </a:p>
          <a:p>
            <a:pPr algn="just"/>
            <a:endParaRPr lang="es-ES" sz="1300" dirty="0" smtClean="0"/>
          </a:p>
          <a:p>
            <a:pPr algn="just"/>
            <a:r>
              <a:rPr lang="es-ES" sz="1300" dirty="0" smtClean="0"/>
              <a:t>EN LOS AÑOS NOVENTA SE INICIO EL PROCESO </a:t>
            </a:r>
            <a:r>
              <a:rPr lang="es-ES" sz="1300" dirty="0" smtClean="0"/>
              <a:t>PROFUNDO DE </a:t>
            </a:r>
            <a:r>
              <a:rPr lang="es-ES" sz="1300" dirty="0" smtClean="0"/>
              <a:t>APERTURA COMERCIAL Y LIBERALIZACION DE LA ECONOMIA </a:t>
            </a:r>
            <a:r>
              <a:rPr lang="es-ES" sz="1300" dirty="0" smtClean="0"/>
              <a:t>PERUANA. </a:t>
            </a:r>
            <a:r>
              <a:rPr lang="es-ES" sz="1300" dirty="0" smtClean="0"/>
              <a:t>EN ESOS AÑOS</a:t>
            </a:r>
            <a:r>
              <a:rPr lang="es-ES" sz="1300" baseline="0" dirty="0" smtClean="0"/>
              <a:t> </a:t>
            </a:r>
            <a:r>
              <a:rPr lang="es-ES" sz="1300" dirty="0" smtClean="0"/>
              <a:t>TENIAMOS NIVELES ARANCELARIOS DE ALREDEDOR DE 66% EN PROMEDIO.  </a:t>
            </a:r>
          </a:p>
          <a:p>
            <a:pPr algn="just"/>
            <a:endParaRPr lang="es-ES" sz="1300" dirty="0" smtClean="0"/>
          </a:p>
          <a:p>
            <a:pPr algn="just"/>
            <a:r>
              <a:rPr lang="es-ES" sz="1300" dirty="0" smtClean="0"/>
              <a:t>POSTERIORMENTE CON LAS POLÍTICAS DE ESTABILIZACIÓN Y AJUSTE ESTRUCTURAL APLICADAS EN LOS AÑOS NOVENTA SE SENTARON LAS BASES PARA LA REINSERCIÓN DEL PAÍS EN EL SISTEMA FINANCIERO INTERNACIONAL. </a:t>
            </a:r>
            <a:endParaRPr lang="es-ES" sz="1300" dirty="0" smtClean="0"/>
          </a:p>
          <a:p>
            <a:pPr algn="just"/>
            <a:endParaRPr lang="es-ES" sz="1300" dirty="0" smtClean="0"/>
          </a:p>
          <a:p>
            <a:pPr algn="just"/>
            <a:r>
              <a:rPr lang="es-ES" sz="1300" dirty="0" smtClean="0"/>
              <a:t>CON LAS POLITICAS APLICADAS EN LOS GOBIERNOS SIGUIENTES SE EVIDENCIA CLARAMENTE </a:t>
            </a:r>
            <a:r>
              <a:rPr lang="es-ES" sz="1300" b="1" dirty="0" smtClean="0"/>
              <a:t>UNA </a:t>
            </a:r>
            <a:r>
              <a:rPr lang="es-ES" sz="1300" b="1" dirty="0" smtClean="0"/>
              <a:t>POLITICA DE ESTADO EN MATERIA</a:t>
            </a:r>
            <a:r>
              <a:rPr lang="es-ES" sz="1300" b="1" baseline="0" dirty="0" smtClean="0"/>
              <a:t> DE APERTURA COMERCIAL </a:t>
            </a:r>
            <a:r>
              <a:rPr lang="es-ES" sz="1300" dirty="0" smtClean="0"/>
              <a:t>CONSOLIDADA EN LOS ÚLTIMOS </a:t>
            </a:r>
            <a:r>
              <a:rPr lang="es-ES" sz="1300" dirty="0" smtClean="0"/>
              <a:t>AÑOS CON LOS ACUERDOS DE LIBRE COMERCIO.  </a:t>
            </a:r>
            <a:r>
              <a:rPr lang="es-ES" sz="1300" dirty="0" smtClean="0"/>
              <a:t>HOY,  EL PERÚ CUENTA CON </a:t>
            </a:r>
            <a:r>
              <a:rPr lang="es-ES" sz="1300" dirty="0" smtClean="0"/>
              <a:t>APENAS 3 </a:t>
            </a:r>
            <a:r>
              <a:rPr lang="es-ES" sz="1300" dirty="0" smtClean="0"/>
              <a:t>NIVELES ARANCELARIOS QUE TIENEN UN PROMEDIO PONDERADO ARANCELARIO DE 3,2 POR CIENTO.</a:t>
            </a:r>
          </a:p>
          <a:p>
            <a:pPr algn="just"/>
            <a:endParaRPr lang="es-ES" sz="1300" dirty="0" smtClean="0"/>
          </a:p>
          <a:p>
            <a:pPr algn="just"/>
            <a:r>
              <a:rPr lang="es-ES" sz="1300" dirty="0" smtClean="0"/>
              <a:t>Y CON LOS ACUERDOS COMERCIALES </a:t>
            </a:r>
            <a:r>
              <a:rPr lang="es-ES" sz="1300" dirty="0" smtClean="0"/>
              <a:t>SE </a:t>
            </a:r>
            <a:r>
              <a:rPr lang="es-ES" sz="1300" dirty="0" smtClean="0"/>
              <a:t>TIENE QUE “ARANCEL EFECTIVO” </a:t>
            </a:r>
            <a:r>
              <a:rPr lang="es-PE" sz="1300" dirty="0" smtClean="0"/>
              <a:t>ES APENAS </a:t>
            </a:r>
            <a:r>
              <a:rPr lang="es-PE" sz="1300" dirty="0" smtClean="0"/>
              <a:t>DE 1,5</a:t>
            </a:r>
            <a:r>
              <a:rPr lang="es-PE" sz="1300" dirty="0" smtClean="0"/>
              <a:t>%. </a:t>
            </a:r>
            <a:r>
              <a:rPr lang="es-ES" sz="1300" dirty="0" smtClean="0"/>
              <a:t>ESTA DECISIÓN DE POLÍTICA, HA PERMITIDO QUE MUCHAS EMPRESAS PERUANAS SEAN COMPETITIVAS EL DÍA DE </a:t>
            </a:r>
            <a:r>
              <a:rPr lang="es-ES" sz="1300" dirty="0" smtClean="0"/>
              <a:t>HOY, </a:t>
            </a:r>
            <a:r>
              <a:rPr lang="es-ES" sz="1300" baseline="0" dirty="0" smtClean="0"/>
              <a:t>EN PARTICULAR LAS </a:t>
            </a:r>
            <a:r>
              <a:rPr lang="es-ES" sz="1300" baseline="0" dirty="0" smtClean="0"/>
              <a:t>MICRO Y PEQUEÑAS </a:t>
            </a:r>
            <a:r>
              <a:rPr lang="es-ES" sz="1300" baseline="0" dirty="0" smtClean="0"/>
              <a:t>EMPRESAS QUE PUEDEN ACCEDER </a:t>
            </a:r>
            <a:r>
              <a:rPr lang="es-ES" sz="1300" baseline="0" dirty="0" smtClean="0"/>
              <a:t>A BIENES DE CAPITAL Y </a:t>
            </a:r>
            <a:r>
              <a:rPr lang="es-ES" sz="1300" baseline="0" dirty="0" smtClean="0"/>
              <a:t>TECNOLOGÍA A PRECIOS MAS BARATOS.</a:t>
            </a:r>
            <a:endParaRPr lang="es-ES" sz="1300" dirty="0" smtClean="0"/>
          </a:p>
        </p:txBody>
      </p:sp>
      <p:sp>
        <p:nvSpPr>
          <p:cNvPr id="32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a:fld id="{0AE1E5A4-5E09-4967-8241-BBC9C67A237A}" type="slidenum">
              <a:rPr lang="es-ES" smtClean="0">
                <a:latin typeface="Arial" charset="0"/>
              </a:rPr>
              <a:pPr defTabSz="922338"/>
              <a:t>3</a:t>
            </a:fld>
            <a:endParaRPr lang="es-E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19F068-822F-4DD7-AB57-3D840B0BB019}" type="slidenum">
              <a:rPr lang="es-ES" smtClean="0"/>
              <a:pPr/>
              <a:t>4</a:t>
            </a:fld>
            <a:endParaRPr lang="es-ES" smtClean="0"/>
          </a:p>
        </p:txBody>
      </p:sp>
      <p:sp>
        <p:nvSpPr>
          <p:cNvPr id="28675" name="Rectangle 2"/>
          <p:cNvSpPr>
            <a:spLocks noGrp="1" noRot="1" noChangeAspect="1" noChangeArrowheads="1" noTextEdit="1"/>
          </p:cNvSpPr>
          <p:nvPr>
            <p:ph type="sldImg"/>
          </p:nvPr>
        </p:nvSpPr>
        <p:spPr>
          <a:xfrm>
            <a:off x="685800" y="736600"/>
            <a:ext cx="5427663" cy="3759200"/>
          </a:xfrm>
          <a:ln/>
        </p:spPr>
      </p:sp>
      <p:sp>
        <p:nvSpPr>
          <p:cNvPr id="28676" name="Rectangle 3"/>
          <p:cNvSpPr>
            <a:spLocks noGrp="1" noChangeArrowheads="1"/>
          </p:cNvSpPr>
          <p:nvPr>
            <p:ph type="body" idx="1"/>
          </p:nvPr>
        </p:nvSpPr>
        <p:spPr>
          <a:xfrm>
            <a:off x="909638" y="4733507"/>
            <a:ext cx="4976812" cy="4465391"/>
          </a:xfrm>
          <a:noFill/>
          <a:ln/>
        </p:spPr>
        <p:txBody>
          <a:bodyPr lIns="88639" tIns="44321" rIns="88639" bIns="44321"/>
          <a:lstStyle/>
          <a:p>
            <a:pPr lvl="0"/>
            <a:endParaRPr lang="es-ES" sz="1200" kern="1200" dirty="0" smtClean="0">
              <a:solidFill>
                <a:schemeClr val="tx1"/>
              </a:solidFill>
              <a:latin typeface="+mn-lt"/>
              <a:ea typeface="+mn-ea"/>
              <a:cs typeface="+mn-cs"/>
            </a:endParaRPr>
          </a:p>
          <a:p>
            <a:pPr algn="just"/>
            <a:r>
              <a:rPr lang="es-PE" sz="1300" kern="1200" dirty="0" smtClean="0">
                <a:solidFill>
                  <a:schemeClr val="tx1"/>
                </a:solidFill>
                <a:latin typeface="+mn-lt"/>
                <a:ea typeface="+mn-ea"/>
                <a:cs typeface="+mn-cs"/>
              </a:rPr>
              <a:t>EN EL 2010, HEMOS LOGRADO UN </a:t>
            </a:r>
            <a:r>
              <a:rPr lang="es-PE" sz="1300" b="1" i="1" u="sng" kern="1200" dirty="0" smtClean="0">
                <a:solidFill>
                  <a:schemeClr val="tx1"/>
                </a:solidFill>
                <a:latin typeface="+mn-lt"/>
                <a:ea typeface="+mn-ea"/>
                <a:cs typeface="+mn-cs"/>
              </a:rPr>
              <a:t>RECORD DE EXPORTACIONES DE MÁS DE US$ 35,400 MILLONES</a:t>
            </a:r>
            <a:r>
              <a:rPr lang="es-PE" sz="1300" kern="1200" dirty="0" smtClean="0">
                <a:solidFill>
                  <a:schemeClr val="tx1"/>
                </a:solidFill>
                <a:latin typeface="+mn-lt"/>
                <a:ea typeface="+mn-ea"/>
                <a:cs typeface="+mn-cs"/>
              </a:rPr>
              <a:t>. </a:t>
            </a:r>
          </a:p>
          <a:p>
            <a:pPr algn="just"/>
            <a:endParaRPr lang="es-PE" sz="1300" kern="1200" dirty="0" smtClean="0">
              <a:solidFill>
                <a:schemeClr val="tx1"/>
              </a:solidFill>
              <a:latin typeface="+mn-lt"/>
              <a:ea typeface="+mn-ea"/>
              <a:cs typeface="+mn-cs"/>
            </a:endParaRPr>
          </a:p>
          <a:p>
            <a:pPr algn="just"/>
            <a:r>
              <a:rPr lang="es-PE" sz="1300" kern="1200" dirty="0" smtClean="0">
                <a:solidFill>
                  <a:schemeClr val="tx1"/>
                </a:solidFill>
                <a:latin typeface="+mn-lt"/>
                <a:ea typeface="+mn-ea"/>
                <a:cs typeface="+mn-cs"/>
              </a:rPr>
              <a:t>ESTO SIGNIFICA QUE LAS EXPORTACIONES PERUANAS HAN CRECIDO 30% RESPECTO AL 2009,  E INCLUSO MÁS DE 13% RESPECTO AL AÑO 2008 Y DE 49% SI LO COMPARAMOS CON EL 2006. </a:t>
            </a:r>
          </a:p>
          <a:p>
            <a:pPr algn="just"/>
            <a:endParaRPr lang="es-ES" sz="1300" kern="1200" dirty="0" smtClean="0">
              <a:solidFill>
                <a:schemeClr val="tx1"/>
              </a:solidFill>
              <a:latin typeface="+mn-lt"/>
              <a:ea typeface="+mn-ea"/>
              <a:cs typeface="+mn-cs"/>
            </a:endParaRPr>
          </a:p>
          <a:p>
            <a:pPr algn="just"/>
            <a:r>
              <a:rPr lang="es-PE" sz="1300" kern="1200" dirty="0" smtClean="0">
                <a:solidFill>
                  <a:schemeClr val="tx1"/>
                </a:solidFill>
                <a:latin typeface="+mn-lt"/>
                <a:ea typeface="+mn-ea"/>
                <a:cs typeface="+mn-cs"/>
              </a:rPr>
              <a:t>PARA MUCHOS, EL 2009 FUE SINÓNIMO DE CRISIS, PARA EL PERÚ SIGNIFICÓ UN AÑO DE OPORTUNIDADES PARA LA DIVERSIFICACIÓN DE MERCADOS Y CONSOLIDACIÓN DE NUESTRA OFERTA EXPORTABLE QUE EN EL 2010 SE HA RECUPERADO RAPIDAMENTE.</a:t>
            </a:r>
          </a:p>
          <a:p>
            <a:pPr algn="just"/>
            <a:endParaRPr lang="es-ES" sz="13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PE" sz="1300" kern="1200" dirty="0" smtClean="0">
                <a:solidFill>
                  <a:schemeClr val="tx1"/>
                </a:solidFill>
                <a:latin typeface="+mn-lt"/>
                <a:ea typeface="+mn-ea"/>
                <a:cs typeface="+mn-cs"/>
              </a:rPr>
              <a:t>ESTO ES CONSECUENCIA DIRECTA DEL GRAN ESFUERZO Y EMPUJE DEL SECTOR PRIVADO, REPRESENTADO AQUÍ POR LOS GREMIOS EMPRESARIALES, Y TAMBIÉN DEBIDO AL ESFUERZO DEL SECTOR PÚBLICO QUE HA IMPULSADO MEJORES CONDICIONES DE ACCESO A LOS MERCADOS INTERNACIONALES, CREANDO CONDICIONES DE COMPETITIVIDAD PARA NUESTRAS EXPORTACIONES</a:t>
            </a:r>
            <a:r>
              <a:rPr lang="es-PE" sz="1300" kern="1200" dirty="0" smtClean="0">
                <a:solidFill>
                  <a:schemeClr val="tx1"/>
                </a:solidFill>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s-PE" sz="13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PE" sz="1300" b="1" kern="1200" dirty="0" smtClean="0">
                <a:solidFill>
                  <a:schemeClr val="tx1"/>
                </a:solidFill>
                <a:latin typeface="+mn-lt"/>
                <a:ea typeface="+mn-ea"/>
                <a:cs typeface="+mn-cs"/>
              </a:rPr>
              <a:t>ESPERAMOS LOS PROXIMOS GOBIERNOS SE FIJEN LA META DE DUPLICAR NUEVAMENTE LAS EXPORTACIONES</a:t>
            </a:r>
            <a:endParaRPr lang="es-ES" sz="1300" b="1" kern="1200" dirty="0">
              <a:solidFill>
                <a:schemeClr val="tx1"/>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PE" sz="1300" kern="1200" dirty="0" smtClean="0">
                <a:solidFill>
                  <a:schemeClr val="tx1"/>
                </a:solidFill>
                <a:latin typeface="+mn-lt"/>
                <a:ea typeface="+mn-ea"/>
                <a:cs typeface="+mn-cs"/>
              </a:rPr>
              <a:t>COMO PODEMOS </a:t>
            </a:r>
            <a:r>
              <a:rPr lang="es-PE" sz="1300" kern="1200" dirty="0" smtClean="0">
                <a:solidFill>
                  <a:schemeClr val="tx1"/>
                </a:solidFill>
                <a:latin typeface="+mn-lt"/>
                <a:ea typeface="+mn-ea"/>
                <a:cs typeface="+mn-cs"/>
              </a:rPr>
              <a:t>OBSERVAR </a:t>
            </a:r>
            <a:r>
              <a:rPr lang="es-PE" sz="1300" kern="1200" dirty="0" smtClean="0">
                <a:solidFill>
                  <a:schemeClr val="tx1"/>
                </a:solidFill>
                <a:latin typeface="+mn-lt"/>
                <a:ea typeface="+mn-ea"/>
                <a:cs typeface="+mn-cs"/>
              </a:rPr>
              <a:t>EN </a:t>
            </a:r>
            <a:r>
              <a:rPr lang="es-PE" sz="1300" kern="1200" dirty="0" smtClean="0">
                <a:solidFill>
                  <a:schemeClr val="tx1"/>
                </a:solidFill>
                <a:latin typeface="+mn-lt"/>
                <a:ea typeface="+mn-ea"/>
                <a:cs typeface="+mn-cs"/>
              </a:rPr>
              <a:t>LA TRANSPARENCIA SE APRECIA </a:t>
            </a:r>
            <a:r>
              <a:rPr lang="es-PE" sz="1300" kern="1200" dirty="0" smtClean="0">
                <a:solidFill>
                  <a:schemeClr val="tx1"/>
                </a:solidFill>
                <a:latin typeface="+mn-lt"/>
                <a:ea typeface="+mn-ea"/>
                <a:cs typeface="+mn-cs"/>
              </a:rPr>
              <a:t>QUE EL PERÚ HA TENIDO UN </a:t>
            </a:r>
            <a:r>
              <a:rPr lang="es-PE" sz="1300" b="1" kern="1200" dirty="0" smtClean="0">
                <a:solidFill>
                  <a:schemeClr val="tx1"/>
                </a:solidFill>
                <a:latin typeface="+mn-lt"/>
                <a:ea typeface="+mn-ea"/>
                <a:cs typeface="+mn-cs"/>
              </a:rPr>
              <a:t>NOTABLE DESEMPEÑO EXPORTADOR</a:t>
            </a:r>
            <a:r>
              <a:rPr lang="es-PE" sz="1300" kern="1200" dirty="0" smtClean="0">
                <a:solidFill>
                  <a:schemeClr val="tx1"/>
                </a:solidFill>
                <a:latin typeface="+mn-lt"/>
                <a:ea typeface="+mn-ea"/>
                <a:cs typeface="+mn-cs"/>
              </a:rPr>
              <a:t> AL </a:t>
            </a:r>
            <a:r>
              <a:rPr lang="es-PE" sz="1300" kern="1200" dirty="0" smtClean="0">
                <a:solidFill>
                  <a:schemeClr val="tx1"/>
                </a:solidFill>
                <a:latin typeface="+mn-lt"/>
                <a:ea typeface="+mn-ea"/>
                <a:cs typeface="+mn-cs"/>
              </a:rPr>
              <a:t>REGISTRAR UN AUMENTO DE EXPORTACIONES DE 4,59 VECES COMPARADO CON LO EXPORTADO EN EL AÑO </a:t>
            </a:r>
            <a:r>
              <a:rPr lang="es-PE" sz="1300" kern="1200" dirty="0" smtClean="0">
                <a:solidFill>
                  <a:schemeClr val="tx1"/>
                </a:solidFill>
                <a:latin typeface="+mn-lt"/>
                <a:ea typeface="+mn-ea"/>
                <a:cs typeface="+mn-cs"/>
              </a:rPr>
              <a:t>2002 Y  </a:t>
            </a:r>
            <a:r>
              <a:rPr lang="es-PE" sz="1300" kern="1200" dirty="0" smtClean="0">
                <a:solidFill>
                  <a:schemeClr val="tx1"/>
                </a:solidFill>
                <a:latin typeface="+mn-lt"/>
                <a:ea typeface="+mn-ea"/>
                <a:cs typeface="+mn-cs"/>
              </a:rPr>
              <a:t>POR ENCIMA DE PAISES COMO </a:t>
            </a:r>
            <a:r>
              <a:rPr lang="es-PE" sz="1300" kern="1200" baseline="0" dirty="0" smtClean="0">
                <a:solidFill>
                  <a:schemeClr val="tx1"/>
                </a:solidFill>
                <a:latin typeface="+mn-lt"/>
                <a:ea typeface="+mn-ea"/>
                <a:cs typeface="+mn-cs"/>
              </a:rPr>
              <a:t>CHILE </a:t>
            </a:r>
            <a:r>
              <a:rPr lang="es-PE" sz="1300" kern="1200" baseline="0" dirty="0" smtClean="0">
                <a:solidFill>
                  <a:schemeClr val="tx1"/>
                </a:solidFill>
                <a:latin typeface="+mn-lt"/>
                <a:ea typeface="+mn-ea"/>
                <a:cs typeface="+mn-cs"/>
              </a:rPr>
              <a:t>(QUE CRECIO 4 </a:t>
            </a:r>
            <a:r>
              <a:rPr lang="es-PE" sz="1300" kern="1200" baseline="0" dirty="0" smtClean="0">
                <a:solidFill>
                  <a:schemeClr val="tx1"/>
                </a:solidFill>
                <a:latin typeface="+mn-lt"/>
                <a:ea typeface="+mn-ea"/>
                <a:cs typeface="+mn-cs"/>
              </a:rPr>
              <a:t>VECES), BRASIL </a:t>
            </a:r>
            <a:r>
              <a:rPr lang="es-PE" sz="1300" kern="1200" baseline="0" dirty="0" smtClean="0">
                <a:solidFill>
                  <a:schemeClr val="tx1"/>
                </a:solidFill>
                <a:latin typeface="+mn-lt"/>
                <a:ea typeface="+mn-ea"/>
                <a:cs typeface="+mn-cs"/>
              </a:rPr>
              <a:t>(QUE AUMENTO EN 3,4 </a:t>
            </a:r>
            <a:r>
              <a:rPr lang="es-PE" sz="1300" kern="1200" baseline="0" dirty="0" smtClean="0">
                <a:solidFill>
                  <a:schemeClr val="tx1"/>
                </a:solidFill>
                <a:latin typeface="+mn-lt"/>
                <a:ea typeface="+mn-ea"/>
                <a:cs typeface="+mn-cs"/>
              </a:rPr>
              <a:t>VECES), COLOMBIA (MAS 3,3 VECES) Y MEXICO </a:t>
            </a:r>
            <a:r>
              <a:rPr lang="es-PE" sz="1300" kern="1200" baseline="0" dirty="0" smtClean="0">
                <a:solidFill>
                  <a:schemeClr val="tx1"/>
                </a:solidFill>
                <a:latin typeface="+mn-lt"/>
                <a:ea typeface="+mn-ea"/>
                <a:cs typeface="+mn-cs"/>
              </a:rPr>
              <a:t>(EN MAS </a:t>
            </a:r>
            <a:r>
              <a:rPr lang="es-PE" sz="1300" kern="1200" baseline="0" dirty="0" smtClean="0">
                <a:solidFill>
                  <a:schemeClr val="tx1"/>
                </a:solidFill>
                <a:latin typeface="+mn-lt"/>
                <a:ea typeface="+mn-ea"/>
                <a:cs typeface="+mn-cs"/>
              </a:rPr>
              <a:t>1,86 VECES)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PE" sz="13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PE" sz="1300" kern="1200" dirty="0" smtClean="0">
                <a:solidFill>
                  <a:schemeClr val="tx1"/>
                </a:solidFill>
                <a:latin typeface="+mn-lt"/>
                <a:ea typeface="+mn-ea"/>
                <a:cs typeface="+mn-cs"/>
              </a:rPr>
              <a:t>EL CRECIMIENTO EXPORTADOR DEL QUE HEMOS HABLADO, MUESTRA QUE </a:t>
            </a:r>
            <a:r>
              <a:rPr lang="es-PE" sz="1300" kern="1200" dirty="0" smtClean="0">
                <a:solidFill>
                  <a:schemeClr val="tx1"/>
                </a:solidFill>
                <a:latin typeface="+mn-lt"/>
                <a:ea typeface="+mn-ea"/>
                <a:cs typeface="+mn-cs"/>
              </a:rPr>
              <a:t>A NIVEL REGIONAL EN </a:t>
            </a:r>
            <a:r>
              <a:rPr lang="es-PE" sz="1300" kern="1200" dirty="0" smtClean="0">
                <a:solidFill>
                  <a:schemeClr val="tx1"/>
                </a:solidFill>
                <a:latin typeface="+mn-lt"/>
                <a:ea typeface="+mn-ea"/>
                <a:cs typeface="+mn-cs"/>
              </a:rPr>
              <a:t>EL AÑO 2010 HEMOS SIDO LA TERCERA ECONOMIA EN CRECIMIENTO EXPORTADOR CON UN </a:t>
            </a:r>
            <a:r>
              <a:rPr lang="es-PE" sz="1300" kern="1200" dirty="0" smtClean="0">
                <a:solidFill>
                  <a:schemeClr val="tx1"/>
                </a:solidFill>
                <a:latin typeface="+mn-lt"/>
                <a:ea typeface="+mn-ea"/>
                <a:cs typeface="+mn-cs"/>
              </a:rPr>
              <a:t>30%</a:t>
            </a:r>
            <a:r>
              <a:rPr lang="es-PE" sz="1300" kern="1200" baseline="0" dirty="0" smtClean="0">
                <a:solidFill>
                  <a:schemeClr val="tx1"/>
                </a:solidFill>
                <a:latin typeface="+mn-lt"/>
                <a:ea typeface="+mn-ea"/>
                <a:cs typeface="+mn-cs"/>
              </a:rPr>
              <a:t> </a:t>
            </a:r>
            <a:r>
              <a:rPr lang="es-PE" sz="1300" kern="1200" baseline="0" dirty="0" smtClean="0">
                <a:solidFill>
                  <a:schemeClr val="tx1"/>
                </a:solidFill>
                <a:latin typeface="+mn-lt"/>
                <a:ea typeface="+mn-ea"/>
                <a:cs typeface="+mn-cs"/>
              </a:rPr>
              <a:t>SUPERANDO A PAISES COMO MEXICO, BOLIVIA, ECUADOR Y COLOMBIA.</a:t>
            </a:r>
          </a:p>
          <a:p>
            <a:pPr marL="0" marR="0" indent="0" algn="just" defTabSz="914400" rtl="0" eaLnBrk="1" fontAlgn="auto" latinLnBrk="0" hangingPunct="1">
              <a:lnSpc>
                <a:spcPct val="100000"/>
              </a:lnSpc>
              <a:spcBef>
                <a:spcPts val="0"/>
              </a:spcBef>
              <a:spcAft>
                <a:spcPts val="0"/>
              </a:spcAft>
              <a:buClrTx/>
              <a:buSzTx/>
              <a:buFontTx/>
              <a:buNone/>
              <a:tabLst/>
              <a:defRPr/>
            </a:pPr>
            <a:endParaRPr lang="es-PE" sz="130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PE" sz="1300" kern="1200" dirty="0" smtClean="0">
                <a:solidFill>
                  <a:schemeClr val="tx1"/>
                </a:solidFill>
                <a:latin typeface="+mn-lt"/>
                <a:ea typeface="+mn-ea"/>
                <a:cs typeface="+mn-cs"/>
              </a:rPr>
              <a:t>ASIMISMO EN EL CONCIERTO MUNDIAL HEMOS </a:t>
            </a:r>
            <a:r>
              <a:rPr lang="es-PE" sz="1300" kern="1200" dirty="0" smtClean="0">
                <a:solidFill>
                  <a:schemeClr val="tx1"/>
                </a:solidFill>
                <a:latin typeface="+mn-lt"/>
                <a:ea typeface="+mn-ea"/>
                <a:cs typeface="+mn-cs"/>
              </a:rPr>
              <a:t>CRECIDO POR ENCIMA DE LOS PAÍSES EN DESARROLLO DEL ASIA QUE CRECIERON 19%, Y LOS PAISES DE LA ZONA EURO QUE ALCANZARON 15% ADEMAS DE LAS </a:t>
            </a:r>
            <a:r>
              <a:rPr lang="es-PE" sz="1300" kern="1200" dirty="0" smtClean="0">
                <a:solidFill>
                  <a:schemeClr val="tx1"/>
                </a:solidFill>
                <a:latin typeface="+mn-lt"/>
                <a:ea typeface="+mn-ea"/>
                <a:cs typeface="+mn-cs"/>
              </a:rPr>
              <a:t>PRINCIPALES </a:t>
            </a:r>
            <a:r>
              <a:rPr lang="es-PE" sz="1300" kern="1200" dirty="0" smtClean="0">
                <a:solidFill>
                  <a:schemeClr val="tx1"/>
                </a:solidFill>
                <a:latin typeface="+mn-lt"/>
                <a:ea typeface="+mn-ea"/>
                <a:cs typeface="+mn-cs"/>
              </a:rPr>
              <a:t>ECONOMÍAS MUNDIALES DEL (G7).</a:t>
            </a:r>
            <a:endParaRPr lang="es-ES" sz="13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5</a:t>
            </a:fld>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Autofit/>
          </a:bodyPr>
          <a:lstStyle/>
          <a:p>
            <a:pPr algn="just"/>
            <a:r>
              <a:rPr lang="es-PE" sz="1300" dirty="0" smtClean="0"/>
              <a:t>RESPECTO DE LAS EXPORTACIONES SEGÚN TAMAÑO DE EMPRESA, SE </a:t>
            </a:r>
            <a:r>
              <a:rPr lang="es-PE" sz="1300" dirty="0" smtClean="0"/>
              <a:t>OBSERVA ADEMAS  </a:t>
            </a:r>
            <a:r>
              <a:rPr lang="es-PE" sz="1300" dirty="0" smtClean="0"/>
              <a:t>UNA  MAYOR PARTICIPACION DE LAS EXPORTACIONES DE LAS PEQUEÑAS Y MICRO EMPRESASS</a:t>
            </a:r>
            <a:r>
              <a:rPr lang="es-PE" sz="1300" b="1" i="1" u="sng" dirty="0" smtClean="0"/>
              <a:t> SUPERANDO INCLUSIVE AL NUMERO DE EMPRESAS  MEDIANAS Y GRANDES AL CONCENTARR EL 85% DEL TOTAL EN EL AÑO 2010</a:t>
            </a:r>
          </a:p>
          <a:p>
            <a:pPr algn="just"/>
            <a:endParaRPr lang="es-ES" sz="1300" dirty="0" smtClean="0"/>
          </a:p>
          <a:p>
            <a:pPr algn="just"/>
            <a:r>
              <a:rPr lang="es-ES" sz="1300" dirty="0" smtClean="0"/>
              <a:t>LA OPORTUNIDAD DE DESARROLLARSE A PARTIR DE SU INTEGRACIÓN AL COMERCIO INTERNACIONAL SE PRESENTA COMO ALTERNATIVA REAL Y CONCRETA PARA ESTE SECTOR EMPRESARIAL</a:t>
            </a:r>
            <a:r>
              <a:rPr lang="es-ES" sz="1300" dirty="0" smtClean="0"/>
              <a:t>, TANTO </a:t>
            </a:r>
            <a:r>
              <a:rPr lang="es-ES" sz="1300" dirty="0" smtClean="0"/>
              <a:t>EN LO QUE SE REFIERE AL DESARROLLO DE LAS PEQUEÑAS EMPRESAS DE MANERA INDIVIDUAL COMO A SU REALIZACIÓN COMO INTEGRANTES DE CADENAS PRODUCTIVAS.</a:t>
            </a:r>
          </a:p>
          <a:p>
            <a:pPr algn="just"/>
            <a:endParaRPr lang="es-PE" sz="1300" dirty="0" smtClean="0"/>
          </a:p>
          <a:p>
            <a:pPr algn="just"/>
            <a:r>
              <a:rPr lang="es-ES" sz="1300" dirty="0" smtClean="0"/>
              <a:t>EL MINISTERIO DE COMERCIO EXTERIOR Y TURISMO CONSIDERA QUE UNA PRUEBA IRREBATIBLE DEL ÉXITO DE LAS EXPORTACIONES, </a:t>
            </a:r>
            <a:r>
              <a:rPr lang="es-ES" sz="1300" b="1" i="1" u="sng" dirty="0" smtClean="0"/>
              <a:t>ES EL CRECIMIENTO DE LAS MYPES</a:t>
            </a:r>
            <a:r>
              <a:rPr lang="es-ES" sz="1300" dirty="0" smtClean="0"/>
              <a:t>, </a:t>
            </a:r>
            <a:r>
              <a:rPr lang="es-ES" sz="1300" dirty="0" smtClean="0"/>
              <a:t>PORQUE A </a:t>
            </a:r>
            <a:r>
              <a:rPr lang="es-ES" sz="1300" dirty="0" smtClean="0"/>
              <a:t>TRAVÉS DE ELLAS SE DIFUNDEN EL DESARROLLO, EL EMPLEO Y LAS OPORTUNIDADES HACIA LA AMPLIA BASE SOCIAL DEL PAÍS.</a:t>
            </a:r>
          </a:p>
          <a:p>
            <a:pPr algn="just"/>
            <a:endParaRPr lang="es-PE" sz="1300" dirty="0" smtClean="0"/>
          </a:p>
          <a:p>
            <a:pPr algn="just"/>
            <a:r>
              <a:rPr lang="es-ES" sz="1300" dirty="0" smtClean="0"/>
              <a:t>PARA CONSOLIDAR  ESA IMPORTANTE TRANSFORMACIÓN, SE REQUIERE CONTINUAR CON LOS ESFUERZOS PARA IMPULSAR ESQUEMAS DE ASOCIATIVIDAD Y ACCESO AL FINANCIAMIENTO ADEMAS DE MEJORES CONDICIONES EN LOS MERCADOS INTERNACIONALES.</a:t>
            </a:r>
          </a:p>
          <a:p>
            <a:endParaRPr lang="es-PE"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6</a:t>
            </a:fld>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_tradnl" sz="1200" kern="1200" dirty="0" smtClean="0">
              <a:solidFill>
                <a:schemeClr val="tx1"/>
              </a:solidFill>
              <a:latin typeface="+mn-lt"/>
              <a:ea typeface="+mn-ea"/>
              <a:cs typeface="+mn-cs"/>
            </a:endParaRPr>
          </a:p>
          <a:p>
            <a:pPr algn="just"/>
            <a:r>
              <a:rPr lang="es-ES_tradnl" sz="1400" kern="1200" dirty="0" smtClean="0">
                <a:solidFill>
                  <a:schemeClr val="tx1"/>
                </a:solidFill>
                <a:latin typeface="+mn-lt"/>
                <a:ea typeface="+mn-ea"/>
                <a:cs typeface="+mn-cs"/>
              </a:rPr>
              <a:t>LA DINÁMICA DEL CRECIMIENTO DE LAS EXPORTACIONES NOS</a:t>
            </a:r>
            <a:r>
              <a:rPr lang="es-ES_tradnl" sz="1400" kern="1200" baseline="0" dirty="0" smtClean="0">
                <a:solidFill>
                  <a:schemeClr val="tx1"/>
                </a:solidFill>
                <a:latin typeface="+mn-lt"/>
                <a:ea typeface="+mn-ea"/>
                <a:cs typeface="+mn-cs"/>
              </a:rPr>
              <a:t> MUESTRA TAMBIEN UNA PROYECCION </a:t>
            </a:r>
            <a:r>
              <a:rPr lang="es-ES_tradnl" sz="1400" kern="1200" baseline="0" dirty="0" smtClean="0">
                <a:solidFill>
                  <a:schemeClr val="tx1"/>
                </a:solidFill>
                <a:latin typeface="+mn-lt"/>
                <a:ea typeface="+mn-ea"/>
                <a:cs typeface="+mn-cs"/>
              </a:rPr>
              <a:t>INTERESANTE A </a:t>
            </a:r>
            <a:r>
              <a:rPr lang="es-ES_tradnl" sz="1400" kern="1200" baseline="0" dirty="0" smtClean="0">
                <a:solidFill>
                  <a:schemeClr val="tx1"/>
                </a:solidFill>
                <a:latin typeface="+mn-lt"/>
                <a:ea typeface="+mn-ea"/>
                <a:cs typeface="+mn-cs"/>
              </a:rPr>
              <a:t>MAS </a:t>
            </a:r>
            <a:r>
              <a:rPr lang="es-ES_tradnl" sz="1400" kern="1200" baseline="0" dirty="0" smtClean="0">
                <a:solidFill>
                  <a:schemeClr val="tx1"/>
                </a:solidFill>
                <a:latin typeface="+mn-lt"/>
                <a:ea typeface="+mn-ea"/>
                <a:cs typeface="+mn-cs"/>
              </a:rPr>
              <a:t>MERCADOS, </a:t>
            </a:r>
            <a:r>
              <a:rPr lang="es-ES_tradnl" sz="1400" kern="1200" baseline="0" dirty="0" smtClean="0">
                <a:solidFill>
                  <a:schemeClr val="tx1"/>
                </a:solidFill>
                <a:latin typeface="+mn-lt"/>
                <a:ea typeface="+mn-ea"/>
                <a:cs typeface="+mn-cs"/>
              </a:rPr>
              <a:t>COMO EL ASIATICO DONDE DESTACA NITIDAMENTE CHINA QUE HOY </a:t>
            </a:r>
            <a:r>
              <a:rPr lang="es-ES_tradnl" sz="1400" kern="1200" baseline="0" dirty="0" smtClean="0">
                <a:solidFill>
                  <a:schemeClr val="tx1"/>
                </a:solidFill>
                <a:latin typeface="+mn-lt"/>
                <a:ea typeface="+mn-ea"/>
                <a:cs typeface="+mn-cs"/>
              </a:rPr>
              <a:t>POR </a:t>
            </a:r>
            <a:r>
              <a:rPr lang="es-ES_tradnl" sz="1400" kern="1200" baseline="0" dirty="0" smtClean="0">
                <a:solidFill>
                  <a:schemeClr val="tx1"/>
                </a:solidFill>
                <a:latin typeface="+mn-lt"/>
                <a:ea typeface="+mn-ea"/>
                <a:cs typeface="+mn-cs"/>
              </a:rPr>
              <a:t>HOY </a:t>
            </a:r>
            <a:r>
              <a:rPr lang="es-ES_tradnl" sz="1400" kern="1200" baseline="0" dirty="0" smtClean="0">
                <a:solidFill>
                  <a:schemeClr val="tx1"/>
                </a:solidFill>
                <a:latin typeface="+mn-lt"/>
                <a:ea typeface="+mn-ea"/>
                <a:cs typeface="+mn-cs"/>
              </a:rPr>
              <a:t>(ES DECIR AL PRIMER TRIMESTRE DEL AÑO 2011) ES </a:t>
            </a:r>
            <a:r>
              <a:rPr lang="es-ES_tradnl" sz="1400" kern="1200" baseline="0" dirty="0" smtClean="0">
                <a:solidFill>
                  <a:schemeClr val="tx1"/>
                </a:solidFill>
                <a:latin typeface="+mn-lt"/>
                <a:ea typeface="+mn-ea"/>
                <a:cs typeface="+mn-cs"/>
              </a:rPr>
              <a:t>NUESTRO PRINCIPAL SOCIO </a:t>
            </a:r>
            <a:r>
              <a:rPr lang="es-ES_tradnl" sz="1400" kern="1200" baseline="0" dirty="0" smtClean="0">
                <a:solidFill>
                  <a:schemeClr val="tx1"/>
                </a:solidFill>
                <a:latin typeface="+mn-lt"/>
                <a:ea typeface="+mn-ea"/>
                <a:cs typeface="+mn-cs"/>
              </a:rPr>
              <a:t>COMERCIAL.</a:t>
            </a:r>
            <a:endParaRPr lang="es-ES_tradnl" sz="1400" kern="1200" baseline="0" dirty="0" smtClean="0">
              <a:solidFill>
                <a:schemeClr val="tx1"/>
              </a:solidFill>
              <a:latin typeface="+mn-lt"/>
              <a:ea typeface="+mn-ea"/>
              <a:cs typeface="+mn-cs"/>
            </a:endParaRPr>
          </a:p>
          <a:p>
            <a:pPr algn="just"/>
            <a:endParaRPr lang="es-ES" sz="1400" kern="1200" dirty="0" smtClean="0">
              <a:solidFill>
                <a:schemeClr val="tx1"/>
              </a:solidFill>
              <a:latin typeface="+mn-lt"/>
              <a:ea typeface="+mn-ea"/>
              <a:cs typeface="+mn-cs"/>
            </a:endParaRPr>
          </a:p>
          <a:p>
            <a:pPr algn="just"/>
            <a:r>
              <a:rPr lang="es-ES_tradnl" sz="1400" kern="1200" dirty="0" smtClean="0">
                <a:solidFill>
                  <a:schemeClr val="tx1"/>
                </a:solidFill>
                <a:latin typeface="+mn-lt"/>
                <a:ea typeface="+mn-ea"/>
                <a:cs typeface="+mn-cs"/>
              </a:rPr>
              <a:t>COMO PUEDEN OBSERVAR, ENTRE LOS AÑOS 2000 </a:t>
            </a:r>
            <a:r>
              <a:rPr lang="es-ES_tradnl" sz="1400" kern="1200" dirty="0" smtClean="0">
                <a:solidFill>
                  <a:schemeClr val="tx1"/>
                </a:solidFill>
                <a:latin typeface="+mn-lt"/>
                <a:ea typeface="+mn-ea"/>
                <a:cs typeface="+mn-cs"/>
              </a:rPr>
              <a:t>Y EL 2010 HEMOS PASADO DE 162 MERCADOS DE EXPORTACIÓN A 180 MERCADOS.</a:t>
            </a:r>
          </a:p>
          <a:p>
            <a:pPr algn="just"/>
            <a:endParaRPr lang="es-ES" sz="1400" kern="1200" dirty="0" smtClean="0">
              <a:solidFill>
                <a:schemeClr val="tx1"/>
              </a:solidFill>
              <a:latin typeface="+mn-lt"/>
              <a:ea typeface="+mn-ea"/>
              <a:cs typeface="+mn-cs"/>
            </a:endParaRPr>
          </a:p>
          <a:p>
            <a:pPr algn="just"/>
            <a:r>
              <a:rPr lang="es-ES_tradnl" sz="1400" kern="1200" dirty="0" smtClean="0">
                <a:solidFill>
                  <a:schemeClr val="tx1"/>
                </a:solidFill>
                <a:latin typeface="+mn-lt"/>
                <a:ea typeface="+mn-ea"/>
                <a:cs typeface="+mn-cs"/>
              </a:rPr>
              <a:t>EN</a:t>
            </a:r>
            <a:r>
              <a:rPr lang="es-ES_tradnl" sz="1400" kern="1200" baseline="0" dirty="0" smtClean="0">
                <a:solidFill>
                  <a:schemeClr val="tx1"/>
                </a:solidFill>
                <a:latin typeface="+mn-lt"/>
                <a:ea typeface="+mn-ea"/>
                <a:cs typeface="+mn-cs"/>
              </a:rPr>
              <a:t> ESE SENTIDO HEMOS </a:t>
            </a:r>
            <a:r>
              <a:rPr lang="es-ES_tradnl" sz="1400" b="1" u="sng" kern="1200" dirty="0" smtClean="0">
                <a:solidFill>
                  <a:schemeClr val="tx1"/>
                </a:solidFill>
                <a:latin typeface="+mn-lt"/>
                <a:ea typeface="+mn-ea"/>
                <a:cs typeface="+mn-cs"/>
              </a:rPr>
              <a:t>DIVERSIFICADO LOS MERCADOS DE DESTINO</a:t>
            </a:r>
            <a:r>
              <a:rPr lang="es-ES_tradnl" sz="1400" b="1" u="sng" kern="1200" baseline="0" dirty="0" smtClean="0">
                <a:solidFill>
                  <a:schemeClr val="tx1"/>
                </a:solidFill>
                <a:latin typeface="+mn-lt"/>
                <a:ea typeface="+mn-ea"/>
                <a:cs typeface="+mn-cs"/>
              </a:rPr>
              <a:t> DE </a:t>
            </a:r>
            <a:r>
              <a:rPr lang="es-ES_tradnl" sz="1400" b="1" u="sng" kern="1200" dirty="0" smtClean="0">
                <a:solidFill>
                  <a:schemeClr val="tx1"/>
                </a:solidFill>
                <a:latin typeface="+mn-lt"/>
                <a:ea typeface="+mn-ea"/>
                <a:cs typeface="+mn-cs"/>
              </a:rPr>
              <a:t>NUESTRAS EXPORTACIONES.</a:t>
            </a:r>
            <a:r>
              <a:rPr lang="es-ES_tradnl" sz="1400" kern="1200" dirty="0" smtClean="0">
                <a:solidFill>
                  <a:schemeClr val="tx1"/>
                </a:solidFill>
                <a:latin typeface="+mn-lt"/>
                <a:ea typeface="+mn-ea"/>
                <a:cs typeface="+mn-cs"/>
              </a:rPr>
              <a:t> LO QUE NOS PERMITIRA ESTAR EN MEJORES CONDICIONES PARA HACER</a:t>
            </a:r>
            <a:r>
              <a:rPr lang="es-ES_tradnl" sz="1400" kern="1200" baseline="0" dirty="0" smtClean="0">
                <a:solidFill>
                  <a:schemeClr val="tx1"/>
                </a:solidFill>
                <a:latin typeface="+mn-lt"/>
                <a:ea typeface="+mn-ea"/>
                <a:cs typeface="+mn-cs"/>
              </a:rPr>
              <a:t> FRENTE ANTE CUALQUIER EVENTUALIDAD DE CONTRACCION DE LA DEMANDA DE ALGUN MERCADO </a:t>
            </a:r>
            <a:r>
              <a:rPr lang="es-ES_tradnl" sz="1400" kern="1200" baseline="0" dirty="0" smtClean="0">
                <a:solidFill>
                  <a:schemeClr val="tx1"/>
                </a:solidFill>
                <a:latin typeface="+mn-lt"/>
                <a:ea typeface="+mn-ea"/>
                <a:cs typeface="+mn-cs"/>
              </a:rPr>
              <a:t>COMPRADOR</a:t>
            </a:r>
            <a:r>
              <a:rPr lang="es-ES_tradnl" sz="1400" dirty="0" smtClean="0"/>
              <a:t>, COMO YA SUCEDIÓ EN EL CASO DE LA CRISIS INTERNACIONAL CON EL MERCADO DE ESTADOS UNIDOS.</a:t>
            </a:r>
            <a:endParaRPr lang="es-ES_tradnl" sz="1400" kern="1200" baseline="0" dirty="0" smtClean="0">
              <a:solidFill>
                <a:schemeClr val="tx1"/>
              </a:solidFill>
              <a:latin typeface="+mn-lt"/>
              <a:ea typeface="+mn-ea"/>
              <a:cs typeface="+mn-cs"/>
            </a:endParaRPr>
          </a:p>
          <a:p>
            <a:pPr algn="just"/>
            <a:endParaRPr lang="es-ES" sz="1400" kern="1200" dirty="0" smtClean="0">
              <a:solidFill>
                <a:schemeClr val="tx1"/>
              </a:solidFill>
              <a:latin typeface="+mn-lt"/>
              <a:ea typeface="+mn-ea"/>
              <a:cs typeface="+mn-cs"/>
            </a:endParaRPr>
          </a:p>
          <a:p>
            <a:pPr algn="just"/>
            <a:r>
              <a:rPr lang="es-PE" sz="1400" kern="1200" dirty="0" smtClean="0">
                <a:solidFill>
                  <a:schemeClr val="tx1"/>
                </a:solidFill>
                <a:latin typeface="+mn-lt"/>
                <a:ea typeface="+mn-ea"/>
                <a:cs typeface="+mn-cs"/>
              </a:rPr>
              <a:t>ASÍ, NUESTRO COMERCIO VA PERFILANDO AL PERÚ COMO UN PAÍS MAS INTEGRADO AL MUNDO, LO QUE SE </a:t>
            </a:r>
            <a:r>
              <a:rPr lang="es-PE" sz="1400" kern="1200" dirty="0" smtClean="0">
                <a:solidFill>
                  <a:schemeClr val="tx1"/>
                </a:solidFill>
                <a:latin typeface="+mn-lt"/>
                <a:ea typeface="+mn-ea"/>
                <a:cs typeface="+mn-cs"/>
              </a:rPr>
              <a:t>PRESENTA </a:t>
            </a:r>
            <a:r>
              <a:rPr lang="es-PE" sz="1400" kern="1200" baseline="0" dirty="0" smtClean="0">
                <a:solidFill>
                  <a:schemeClr val="tx1"/>
                </a:solidFill>
                <a:latin typeface="+mn-lt"/>
                <a:ea typeface="+mn-ea"/>
                <a:cs typeface="+mn-cs"/>
              </a:rPr>
              <a:t>TAMBIEN </a:t>
            </a:r>
            <a:r>
              <a:rPr lang="es-PE" sz="1400" kern="1200" baseline="0" dirty="0" smtClean="0">
                <a:solidFill>
                  <a:schemeClr val="tx1"/>
                </a:solidFill>
                <a:latin typeface="+mn-lt"/>
                <a:ea typeface="+mn-ea"/>
                <a:cs typeface="+mn-cs"/>
              </a:rPr>
              <a:t>EN MATERIA DE IMPORTACIONES DONDE TAMBIEN SE </a:t>
            </a:r>
            <a:r>
              <a:rPr lang="es-PE" sz="1400" kern="1200" baseline="0" dirty="0" smtClean="0">
                <a:solidFill>
                  <a:schemeClr val="tx1"/>
                </a:solidFill>
                <a:latin typeface="+mn-lt"/>
                <a:ea typeface="+mn-ea"/>
                <a:cs typeface="+mn-cs"/>
              </a:rPr>
              <a:t>HA </a:t>
            </a:r>
            <a:r>
              <a:rPr lang="es-PE" sz="1400" kern="1200" baseline="0" dirty="0" smtClean="0">
                <a:solidFill>
                  <a:schemeClr val="tx1"/>
                </a:solidFill>
                <a:latin typeface="+mn-lt"/>
                <a:ea typeface="+mn-ea"/>
                <a:cs typeface="+mn-cs"/>
              </a:rPr>
              <a:t>DIVERSIFICADO A NUESTROS PAISES PROVEEDORES, AL PASAR DE 177 MERCADOS EN EL AÑO 2000 A LOS 203 EN EL AÑO 2010</a:t>
            </a:r>
            <a:r>
              <a:rPr lang="es-PE" sz="1400" kern="1200" baseline="0" dirty="0" smtClean="0">
                <a:solidFill>
                  <a:schemeClr val="tx1"/>
                </a:solidFill>
                <a:latin typeface="+mn-lt"/>
                <a:ea typeface="+mn-ea"/>
                <a:cs typeface="+mn-cs"/>
              </a:rPr>
              <a:t>.</a:t>
            </a:r>
            <a:endParaRPr lang="es-ES" sz="14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7</a:t>
            </a:fld>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501041" y="4715153"/>
            <a:ext cx="5824603" cy="4466987"/>
          </a:xfrm>
        </p:spPr>
        <p:txBody>
          <a:bodyPr>
            <a:noAutofit/>
          </a:bodyPr>
          <a:lstStyle/>
          <a:p>
            <a:pPr algn="just"/>
            <a:r>
              <a:rPr lang="es-PE" sz="1100" kern="1200" dirty="0" smtClean="0">
                <a:solidFill>
                  <a:schemeClr val="tx1"/>
                </a:solidFill>
                <a:latin typeface="+mn-lt"/>
                <a:ea typeface="+mn-ea"/>
                <a:cs typeface="+mn-cs"/>
              </a:rPr>
              <a:t>RESPECTO A LAS EXPORTACIONES NO TRADICIONALES, ES DECIR AQUELLAS CON MAYOR VALOR AGREGADO, SE EVIDENCIA QUE EL TERMINOS DE VOLUMEN  ESTAS </a:t>
            </a:r>
            <a:r>
              <a:rPr lang="es-PE" sz="1100" kern="1200" baseline="0" dirty="0" smtClean="0">
                <a:solidFill>
                  <a:schemeClr val="tx1"/>
                </a:solidFill>
                <a:latin typeface="+mn-lt"/>
                <a:ea typeface="+mn-ea"/>
                <a:cs typeface="+mn-cs"/>
              </a:rPr>
              <a:t> EXPORTACIONES </a:t>
            </a:r>
            <a:r>
              <a:rPr lang="es-PE" sz="1100" b="1" kern="1200" baseline="0" dirty="0" smtClean="0">
                <a:solidFill>
                  <a:schemeClr val="tx1"/>
                </a:solidFill>
                <a:latin typeface="+mn-lt"/>
                <a:ea typeface="+mn-ea"/>
                <a:cs typeface="+mn-cs"/>
              </a:rPr>
              <a:t>HAN CRECIDO MAS RAPIDAMENTE QUE LAS EXPORTACIONES TRADICIONALES.</a:t>
            </a:r>
          </a:p>
          <a:p>
            <a:pPr algn="just"/>
            <a:endParaRPr lang="es-PE" sz="1100" kern="1200" baseline="0" dirty="0" smtClean="0">
              <a:solidFill>
                <a:schemeClr val="tx1"/>
              </a:solidFill>
              <a:latin typeface="+mn-lt"/>
              <a:ea typeface="+mn-ea"/>
              <a:cs typeface="+mn-cs"/>
            </a:endParaRPr>
          </a:p>
          <a:p>
            <a:pPr algn="just"/>
            <a:r>
              <a:rPr lang="es-PE" sz="1100" kern="1200" baseline="0" dirty="0" smtClean="0">
                <a:solidFill>
                  <a:schemeClr val="tx1"/>
                </a:solidFill>
                <a:latin typeface="+mn-lt"/>
                <a:ea typeface="+mn-ea"/>
                <a:cs typeface="+mn-cs"/>
              </a:rPr>
              <a:t>EN EL AÑO 2010, SEGÚN EL INDICE DE VOLUMEN DE EXPORTACIONES (CON BASE EN EL AÑO 2001) EL PERU EXPORTÓ 2,4 VECES EXPORTACIONES NO TRADICIONALES COMPARADO CON EL AÑO 2001. ES DECIR, MAS QUE DUPLICADO EL VOLUMEN QUE EXPORTABAMOS EN EL AÑO 2001.</a:t>
            </a:r>
          </a:p>
          <a:p>
            <a:pPr algn="just"/>
            <a:endParaRPr lang="es-PE" sz="1100" kern="1200" baseline="0" dirty="0" smtClean="0">
              <a:solidFill>
                <a:schemeClr val="tx1"/>
              </a:solidFill>
              <a:latin typeface="+mn-lt"/>
              <a:ea typeface="+mn-ea"/>
              <a:cs typeface="+mn-cs"/>
            </a:endParaRPr>
          </a:p>
          <a:p>
            <a:pPr algn="just"/>
            <a:r>
              <a:rPr lang="es-PE" sz="1100" kern="1200" baseline="0" dirty="0" smtClean="0">
                <a:solidFill>
                  <a:schemeClr val="tx1"/>
                </a:solidFill>
                <a:latin typeface="+mn-lt"/>
                <a:ea typeface="+mn-ea"/>
                <a:cs typeface="+mn-cs"/>
              </a:rPr>
              <a:t>EN CAMBIO, LAS EXPORTACIONES TRADICIONALES CRECIERON EN 1,7 VECES EN TERMINOS DE VOLUMEN,</a:t>
            </a:r>
            <a:r>
              <a:rPr lang="es-PE" sz="1100" kern="1200" dirty="0" smtClean="0">
                <a:solidFill>
                  <a:schemeClr val="tx1"/>
                </a:solidFill>
                <a:latin typeface="+mn-lt"/>
                <a:ea typeface="+mn-ea"/>
                <a:cs typeface="+mn-cs"/>
              </a:rPr>
              <a:t> SIENDO SU IMPACTO FOCALIZADO MAYORMENTE POR EL AUMENTO DE LOS PRECIOS INTERNACIONALES.</a:t>
            </a:r>
          </a:p>
          <a:p>
            <a:pPr algn="just"/>
            <a:endParaRPr lang="es-PE" sz="1100" kern="1200" dirty="0" smtClean="0">
              <a:solidFill>
                <a:schemeClr val="tx1"/>
              </a:solidFill>
              <a:latin typeface="+mn-lt"/>
              <a:ea typeface="+mn-ea"/>
              <a:cs typeface="+mn-cs"/>
            </a:endParaRPr>
          </a:p>
          <a:p>
            <a:pPr algn="just"/>
            <a:r>
              <a:rPr lang="es-PE" sz="1100" kern="1200" dirty="0" smtClean="0">
                <a:solidFill>
                  <a:schemeClr val="tx1"/>
                </a:solidFill>
                <a:latin typeface="+mn-lt"/>
                <a:ea typeface="+mn-ea"/>
                <a:cs typeface="+mn-cs"/>
              </a:rPr>
              <a:t>ES ASÍ QUE LA </a:t>
            </a:r>
            <a:r>
              <a:rPr lang="es-PE" sz="1100" b="1" u="sng" kern="1200" dirty="0" smtClean="0">
                <a:solidFill>
                  <a:schemeClr val="tx1"/>
                </a:solidFill>
                <a:latin typeface="+mn-lt"/>
                <a:ea typeface="+mn-ea"/>
                <a:cs typeface="+mn-cs"/>
              </a:rPr>
              <a:t>EXPORTACIÓN NO TRADICIONAL</a:t>
            </a:r>
            <a:r>
              <a:rPr lang="es-PE" sz="1100" kern="1200" dirty="0" smtClean="0">
                <a:solidFill>
                  <a:schemeClr val="tx1"/>
                </a:solidFill>
                <a:latin typeface="+mn-lt"/>
                <a:ea typeface="+mn-ea"/>
                <a:cs typeface="+mn-cs"/>
              </a:rPr>
              <a:t> NOS HA PERMITIDO DIVERSIFICAR LA OFERTA EXPORTABLE, DIVERSIFICAR LOS MERCADOS INTERNACIONALES Y AUMENTAR EL NÚMERO DE MYPES EXPORTADORAS.</a:t>
            </a:r>
            <a:endParaRPr lang="es-ES" sz="1100" kern="1200" dirty="0" smtClean="0">
              <a:solidFill>
                <a:schemeClr val="tx1"/>
              </a:solidFill>
              <a:latin typeface="+mn-lt"/>
              <a:ea typeface="+mn-ea"/>
              <a:cs typeface="+mn-cs"/>
            </a:endParaRPr>
          </a:p>
          <a:p>
            <a:pPr algn="just"/>
            <a:endParaRPr lang="es-PE" sz="1100" kern="1200" dirty="0" smtClean="0">
              <a:solidFill>
                <a:schemeClr val="tx1"/>
              </a:solidFill>
              <a:latin typeface="+mn-lt"/>
              <a:ea typeface="+mn-ea"/>
              <a:cs typeface="+mn-cs"/>
            </a:endParaRPr>
          </a:p>
          <a:p>
            <a:pPr algn="just"/>
            <a:r>
              <a:rPr lang="es-PE" sz="1100" kern="1200" dirty="0" smtClean="0">
                <a:solidFill>
                  <a:schemeClr val="tx1"/>
                </a:solidFill>
                <a:latin typeface="+mn-lt"/>
                <a:ea typeface="+mn-ea"/>
                <a:cs typeface="+mn-cs"/>
              </a:rPr>
              <a:t>TAMBIÉN ES IMPORTANTE NOTAR QUE LAS</a:t>
            </a:r>
            <a:r>
              <a:rPr lang="es-PE" sz="1100" kern="1200" baseline="0" dirty="0" smtClean="0">
                <a:solidFill>
                  <a:schemeClr val="tx1"/>
                </a:solidFill>
                <a:latin typeface="+mn-lt"/>
                <a:ea typeface="+mn-ea"/>
                <a:cs typeface="+mn-cs"/>
              </a:rPr>
              <a:t> </a:t>
            </a:r>
            <a:r>
              <a:rPr lang="es-PE" sz="1100" kern="1200" dirty="0" smtClean="0">
                <a:solidFill>
                  <a:schemeClr val="tx1"/>
                </a:solidFill>
                <a:latin typeface="+mn-lt"/>
                <a:ea typeface="+mn-ea"/>
                <a:cs typeface="+mn-cs"/>
              </a:rPr>
              <a:t>EXPORTACIONES NO TRADICIONALES NO DEPENDEN DE LOS PRECIOS INTERNACIONALES, COMO EN EL CASO DE LOS PRODUCTOS TRADICIONALES SINO QUE EL CRECIMIENTO EN LOS</a:t>
            </a:r>
            <a:r>
              <a:rPr lang="es-PE" sz="1100" kern="1200" baseline="0" dirty="0" smtClean="0">
                <a:solidFill>
                  <a:schemeClr val="tx1"/>
                </a:solidFill>
                <a:latin typeface="+mn-lt"/>
                <a:ea typeface="+mn-ea"/>
                <a:cs typeface="+mn-cs"/>
              </a:rPr>
              <a:t> VOLUMENES </a:t>
            </a:r>
            <a:r>
              <a:rPr lang="es-PE" sz="1100" kern="1200" dirty="0" smtClean="0">
                <a:solidFill>
                  <a:schemeClr val="tx1"/>
                </a:solidFill>
                <a:latin typeface="+mn-lt"/>
                <a:ea typeface="+mn-ea"/>
                <a:cs typeface="+mn-cs"/>
              </a:rPr>
              <a:t>OCURRE POR EL ESFUERZO EMPRENDEDOR DE LOS EMPRESARIOS Y TRABAJADORES INTERESADOS EN APROVECHAR LA APERTURA DE LOS MERCADOS. </a:t>
            </a:r>
          </a:p>
          <a:p>
            <a:pPr algn="just"/>
            <a:endParaRPr lang="es-PE" sz="1100" kern="1200" dirty="0" smtClean="0">
              <a:solidFill>
                <a:schemeClr val="tx1"/>
              </a:solidFill>
              <a:latin typeface="+mn-lt"/>
              <a:ea typeface="+mn-ea"/>
              <a:cs typeface="+mn-cs"/>
            </a:endParaRPr>
          </a:p>
          <a:p>
            <a:pPr algn="just"/>
            <a:r>
              <a:rPr lang="es-PE" sz="1100" kern="1200" dirty="0" smtClean="0">
                <a:solidFill>
                  <a:schemeClr val="tx1"/>
                </a:solidFill>
                <a:latin typeface="+mn-lt"/>
                <a:ea typeface="+mn-ea"/>
                <a:cs typeface="+mn-cs"/>
              </a:rPr>
              <a:t>PARA LOS PROXIMOS</a:t>
            </a:r>
            <a:r>
              <a:rPr lang="es-PE" sz="1100" kern="1200" baseline="0" dirty="0" smtClean="0">
                <a:solidFill>
                  <a:schemeClr val="tx1"/>
                </a:solidFill>
                <a:latin typeface="+mn-lt"/>
                <a:ea typeface="+mn-ea"/>
                <a:cs typeface="+mn-cs"/>
              </a:rPr>
              <a:t> AÑOS SE PROYECTA UNA TENDENCIA EXPORTADORA QUE EN VOLUMEN SERA IMPULSADA POR LAS EXPORTACIONES DE PRODUCTOS NO TRADICIONALES, GENERADORAS DE EMPLEOS DE MEJOR CALIDAD.</a:t>
            </a:r>
          </a:p>
          <a:p>
            <a:pPr algn="just"/>
            <a:endParaRPr lang="es-PE" sz="1100" kern="1200" baseline="0" dirty="0" smtClean="0">
              <a:solidFill>
                <a:schemeClr val="tx1"/>
              </a:solidFill>
              <a:latin typeface="+mn-lt"/>
              <a:ea typeface="+mn-ea"/>
              <a:cs typeface="+mn-cs"/>
            </a:endParaRPr>
          </a:p>
          <a:p>
            <a:pPr algn="just"/>
            <a:r>
              <a:rPr lang="es-PE" sz="1100" kern="1200" dirty="0" smtClean="0">
                <a:solidFill>
                  <a:schemeClr val="tx1"/>
                </a:solidFill>
                <a:latin typeface="+mn-lt"/>
                <a:ea typeface="+mn-ea"/>
                <a:cs typeface="+mn-cs"/>
              </a:rPr>
              <a:t>ASÍ, NUESTRA EXPORTACIÓN DE VALOR AGREGADO VA PERFILANDO AL PERÚ COMO UN PAÍS EXPORTADOR QUE SERÁ UNO DE LOS PRINCIPALES PROVEEDORES DE ALIMENTOS PARA EL MUNDO, Y DE PRODUCTOS MANUFACTURADOS DE CALIDAD.</a:t>
            </a:r>
            <a:endParaRPr lang="es-ES" sz="1100"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8</a:t>
            </a:fld>
            <a:endParaRPr lang="es-P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PE" sz="1200" b="0" kern="1200" dirty="0" smtClean="0">
                <a:solidFill>
                  <a:schemeClr val="tx1"/>
                </a:solidFill>
                <a:latin typeface="+mn-lt"/>
                <a:ea typeface="+mn-ea"/>
                <a:cs typeface="+mn-cs"/>
              </a:rPr>
              <a:t>EL APROVECHAMIENTO DE LOS TRATADOS DE LIBRE COMERCIO HA SIDO UNA PRIORIDAD EN LAS ACTIVIDADES DEL MINISTERIO DE COMERCIO EXTERIOR Y TURISMO, PERO AÚN </a:t>
            </a:r>
            <a:r>
              <a:rPr lang="es-PE" sz="1200" kern="1200" dirty="0" smtClean="0">
                <a:solidFill>
                  <a:schemeClr val="tx1"/>
                </a:solidFill>
                <a:latin typeface="+mn-lt"/>
                <a:ea typeface="+mn-ea"/>
                <a:cs typeface="+mn-cs"/>
              </a:rPr>
              <a:t>QUEDAN RETOS PENDIENTES COMO LA: </a:t>
            </a:r>
          </a:p>
          <a:p>
            <a:pPr algn="just"/>
            <a:endParaRPr lang="es-P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1" noProof="1" smtClean="0"/>
              <a:t>   Implementación y administración de los Acuerdos </a:t>
            </a:r>
            <a:r>
              <a:rPr lang="es-PE" sz="1200" b="1" noProof="1" smtClean="0"/>
              <a:t>Comerciales</a:t>
            </a:r>
            <a:endParaRPr lang="es-ES" sz="1200" b="1" noProof="1" smtClean="0"/>
          </a:p>
          <a:p>
            <a:pPr marL="177800" indent="-177800" algn="just" defTabSz="801688">
              <a:spcBef>
                <a:spcPct val="20000"/>
              </a:spcBef>
              <a:buFont typeface="Arial" pitchFamily="34" charset="0"/>
              <a:buChar char="•"/>
            </a:pPr>
            <a:endParaRPr lang="es-ES" sz="1200" b="1" noProof="1" smtClean="0"/>
          </a:p>
          <a:p>
            <a:pPr marL="177800" indent="-177800" algn="just" defTabSz="801688">
              <a:spcBef>
                <a:spcPct val="20000"/>
              </a:spcBef>
              <a:buFont typeface="Arial" pitchFamily="34" charset="0"/>
              <a:buChar char="•"/>
            </a:pPr>
            <a:r>
              <a:rPr lang="es-ES" sz="1200" b="1" noProof="1" smtClean="0"/>
              <a:t>Fortalecimiento de las Oficinas Comerciales y </a:t>
            </a:r>
            <a:r>
              <a:rPr lang="es-PE" sz="1200" b="1" noProof="1" smtClean="0"/>
              <a:t>Agregados Agrícolas y Aduaneros en el exterior</a:t>
            </a:r>
          </a:p>
          <a:p>
            <a:pPr marL="177800" indent="-177800" algn="just" defTabSz="801688">
              <a:spcBef>
                <a:spcPct val="20000"/>
              </a:spcBef>
              <a:buFont typeface="Arial" pitchFamily="34" charset="0"/>
              <a:buChar char="•"/>
            </a:pPr>
            <a:endParaRPr lang="es-ES" sz="1200" b="1" noProof="1" smtClean="0"/>
          </a:p>
          <a:p>
            <a:pPr marL="177800" indent="-177800" algn="just" defTabSz="801688">
              <a:spcBef>
                <a:spcPct val="20000"/>
              </a:spcBef>
              <a:buFont typeface="Arial" pitchFamily="34" charset="0"/>
              <a:buChar char="•"/>
            </a:pPr>
            <a:r>
              <a:rPr lang="es-ES" sz="1200" b="1" noProof="1" smtClean="0"/>
              <a:t>Implementación de Centros Multiservicios en mercados priorizados</a:t>
            </a:r>
          </a:p>
          <a:p>
            <a:pPr marL="177800" indent="-177800" algn="just" defTabSz="801688">
              <a:spcBef>
                <a:spcPct val="20000"/>
              </a:spcBef>
              <a:buFont typeface="Arial" pitchFamily="34" charset="0"/>
              <a:buChar char="•"/>
            </a:pPr>
            <a:endParaRPr lang="es-PE" sz="1200" b="1" noProof="1" smtClean="0"/>
          </a:p>
          <a:p>
            <a:pPr marL="177800" indent="-177800" algn="just" defTabSz="801688">
              <a:spcBef>
                <a:spcPct val="20000"/>
              </a:spcBef>
              <a:buFont typeface="Arial" pitchFamily="34" charset="0"/>
              <a:buChar char="•"/>
            </a:pPr>
            <a:r>
              <a:rPr lang="es-PE" sz="1200" b="1" noProof="1" smtClean="0"/>
              <a:t>Creación e implementación de Antenas Comerciales en mercados objetivo</a:t>
            </a:r>
            <a:endParaRPr lang="es-ES" sz="1200" b="1" noProof="1" smtClean="0"/>
          </a:p>
          <a:p>
            <a:pPr algn="just">
              <a:buFont typeface="Arial" pitchFamily="34" charset="0"/>
              <a:buChar char="•"/>
            </a:pPr>
            <a:endParaRPr lang="es-PE" dirty="0" smtClean="0"/>
          </a:p>
          <a:p>
            <a:pPr marL="177800" indent="-177800" algn="just" defTabSz="801688">
              <a:spcBef>
                <a:spcPct val="20000"/>
              </a:spcBef>
              <a:buFont typeface="Arial" pitchFamily="34" charset="0"/>
              <a:buChar char="•"/>
            </a:pPr>
            <a:r>
              <a:rPr lang="es-ES" sz="1200" b="1" noProof="1" smtClean="0"/>
              <a:t>Actualización y elaboración de nuevos Planes Operativos </a:t>
            </a:r>
            <a:r>
              <a:rPr lang="es-PE" sz="1200" b="1" noProof="1" smtClean="0"/>
              <a:t>de Mercado (POMs)</a:t>
            </a:r>
            <a:endParaRPr lang="es-ES" sz="1200" b="1" noProof="1" smtClean="0"/>
          </a:p>
          <a:p>
            <a:pPr algn="just"/>
            <a:endParaRPr lang="es-ES" dirty="0"/>
          </a:p>
        </p:txBody>
      </p:sp>
      <p:sp>
        <p:nvSpPr>
          <p:cNvPr id="4" name="3 Marcador de número de diapositiva"/>
          <p:cNvSpPr>
            <a:spLocks noGrp="1"/>
          </p:cNvSpPr>
          <p:nvPr>
            <p:ph type="sldNum" sz="quarter" idx="10"/>
          </p:nvPr>
        </p:nvSpPr>
        <p:spPr/>
        <p:txBody>
          <a:bodyPr/>
          <a:lstStyle/>
          <a:p>
            <a:fld id="{EBCF285F-66DF-4986-B127-C84ED406672E}" type="slidenum">
              <a:rPr lang="es-PE" smtClean="0"/>
              <a:pPr/>
              <a:t>9</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95300" y="274640"/>
            <a:ext cx="89154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13 Marcador de fecha"/>
          <p:cNvSpPr>
            <a:spLocks noGrp="1"/>
          </p:cNvSpPr>
          <p:nvPr>
            <p:ph type="dt" sz="half" idx="10"/>
          </p:nvPr>
        </p:nvSpPr>
        <p:spPr/>
        <p:txBody>
          <a:bodyPr/>
          <a:lstStyle>
            <a:lvl1pPr>
              <a:defRPr/>
            </a:lvl1pPr>
          </a:lstStyle>
          <a:p>
            <a:pPr>
              <a:defRPr/>
            </a:pPr>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04BFE326-7911-439F-8430-7E43DFE85056}" type="slidenum">
              <a:rPr lang="es-ES"/>
              <a:pPr>
                <a:defRPr/>
              </a:pPr>
              <a:t>‹Nº›</a:t>
            </a:fld>
            <a:endParaRPr lang="es-ES"/>
          </a:p>
        </p:txBody>
      </p:sp>
    </p:spTree>
    <p:extLst>
      <p:ext uri="{BB962C8B-B14F-4D97-AF65-F5344CB8AC3E}">
        <p14:creationId xmlns="" xmlns:p14="http://schemas.microsoft.com/office/powerpoint/2010/main" val="411256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560BE1-A6D2-4131-8BBB-CA262AFDB251}" type="datetimeFigureOut">
              <a:rPr lang="es-PE" smtClean="0"/>
              <a:pPr/>
              <a:t>05/07/2011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E777776-12A7-438E-9DF7-A9AFD8183030}"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60BE1-A6D2-4131-8BBB-CA262AFDB251}" type="datetimeFigureOut">
              <a:rPr lang="es-PE" smtClean="0"/>
              <a:pPr/>
              <a:t>05/07/2011</a:t>
            </a:fld>
            <a:endParaRPr lang="es-PE"/>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77776-12A7-438E-9DF7-A9AFD8183030}"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jpe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jpeg"/><Relationship Id="rId28" Type="http://schemas.openxmlformats.org/officeDocument/2006/relationships/image" Target="../media/image34.jpe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eg"/><Relationship Id="rId27"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ChangeArrowheads="1"/>
          </p:cNvSpPr>
          <p:nvPr/>
        </p:nvSpPr>
        <p:spPr bwMode="auto">
          <a:xfrm>
            <a:off x="762573" y="4930775"/>
            <a:ext cx="8382000" cy="1446540"/>
          </a:xfrm>
          <a:prstGeom prst="rect">
            <a:avLst/>
          </a:prstGeom>
          <a:noFill/>
          <a:ln w="9525">
            <a:noFill/>
            <a:miter lim="800000"/>
            <a:headEnd/>
            <a:tailEnd/>
          </a:ln>
        </p:spPr>
        <p:txBody>
          <a:bodyPr lIns="91429" tIns="45715" rIns="91429" bIns="45715">
            <a:spAutoFit/>
          </a:bodyPr>
          <a:lstStyle/>
          <a:p>
            <a:pPr algn="ctr"/>
            <a:r>
              <a:rPr lang="es-PE" sz="2200" b="1" dirty="0">
                <a:latin typeface="Tahoma" pitchFamily="34" charset="0"/>
                <a:ea typeface="ＭＳ Ｐゴシック"/>
                <a:cs typeface="Tahoma" pitchFamily="34" charset="0"/>
              </a:rPr>
              <a:t>Eduardo Ferreyros </a:t>
            </a:r>
            <a:r>
              <a:rPr lang="es-PE" sz="2200" b="1" dirty="0" err="1" smtClean="0">
                <a:latin typeface="Tahoma" pitchFamily="34" charset="0"/>
                <a:ea typeface="ＭＳ Ｐゴシック"/>
                <a:cs typeface="Tahoma" pitchFamily="34" charset="0"/>
              </a:rPr>
              <a:t>Küppers</a:t>
            </a:r>
            <a:endParaRPr lang="es-PE" sz="2200" b="1" dirty="0">
              <a:latin typeface="Tahoma" pitchFamily="34" charset="0"/>
              <a:ea typeface="ＭＳ Ｐゴシック"/>
              <a:cs typeface="Tahoma" pitchFamily="34" charset="0"/>
            </a:endParaRPr>
          </a:p>
          <a:p>
            <a:pPr algn="ctr"/>
            <a:r>
              <a:rPr lang="es-ES" sz="2200" dirty="0" smtClean="0">
                <a:latin typeface="Tahoma" pitchFamily="34" charset="0"/>
                <a:ea typeface="ＭＳ Ｐゴシック"/>
                <a:cs typeface="Tahoma" pitchFamily="34" charset="0"/>
              </a:rPr>
              <a:t>Ministro de </a:t>
            </a:r>
            <a:r>
              <a:rPr lang="es-ES" sz="2200" dirty="0">
                <a:latin typeface="Tahoma" pitchFamily="34" charset="0"/>
                <a:ea typeface="ＭＳ Ｐゴシック"/>
                <a:cs typeface="Tahoma" pitchFamily="34" charset="0"/>
              </a:rPr>
              <a:t>Comercio Exterior y </a:t>
            </a:r>
            <a:r>
              <a:rPr lang="es-ES" sz="2200" dirty="0" smtClean="0">
                <a:latin typeface="Tahoma" pitchFamily="34" charset="0"/>
                <a:ea typeface="ＭＳ Ｐゴシック"/>
                <a:cs typeface="Tahoma" pitchFamily="34" charset="0"/>
              </a:rPr>
              <a:t>Turismo</a:t>
            </a:r>
          </a:p>
          <a:p>
            <a:pPr algn="ctr"/>
            <a:endParaRPr lang="es-ES" sz="2200" dirty="0">
              <a:ea typeface="ＭＳ Ｐゴシック"/>
              <a:cs typeface="Tahoma" pitchFamily="34" charset="0"/>
            </a:endParaRPr>
          </a:p>
          <a:p>
            <a:pPr algn="ctr"/>
            <a:r>
              <a:rPr lang="es-ES" sz="2200" dirty="0" smtClean="0">
                <a:latin typeface="Tahoma" pitchFamily="34" charset="0"/>
                <a:ea typeface="ＭＳ Ｐゴシック"/>
                <a:cs typeface="Tahoma" pitchFamily="34" charset="0"/>
              </a:rPr>
              <a:t>5 de Julio de 2011</a:t>
            </a:r>
            <a:endParaRPr lang="es-ES" sz="2200" dirty="0">
              <a:latin typeface="Tahoma" pitchFamily="34" charset="0"/>
              <a:ea typeface="ＭＳ Ｐゴシック"/>
              <a:cs typeface="Tahoma" pitchFamily="34" charset="0"/>
            </a:endParaRPr>
          </a:p>
        </p:txBody>
      </p:sp>
      <p:sp>
        <p:nvSpPr>
          <p:cNvPr id="15362" name="Rectangle 2"/>
          <p:cNvSpPr>
            <a:spLocks noGrp="1" noChangeArrowheads="1"/>
          </p:cNvSpPr>
          <p:nvPr>
            <p:ph type="ctrTitle"/>
          </p:nvPr>
        </p:nvSpPr>
        <p:spPr>
          <a:xfrm>
            <a:off x="1046375" y="1809946"/>
            <a:ext cx="7914490" cy="1325772"/>
          </a:xfrm>
        </p:spPr>
        <p:txBody>
          <a:bodyPr/>
          <a:lstStyle/>
          <a:p>
            <a:pPr eaLnBrk="1" hangingPunct="1"/>
            <a:r>
              <a:rPr lang="es-ES" sz="3200" b="1" dirty="0" smtClean="0">
                <a:latin typeface="Tahoma" pitchFamily="34" charset="0"/>
                <a:ea typeface="ＭＳ Ｐゴシック"/>
                <a:cs typeface="Tahoma" pitchFamily="34" charset="0"/>
              </a:rPr>
              <a:t>Perú: Retos de los Procesos de Negociación</a:t>
            </a:r>
            <a:endParaRPr lang="es-ES" sz="3200" dirty="0" smtClean="0">
              <a:latin typeface="Tahoma" pitchFamily="34" charset="0"/>
              <a:ea typeface="ＭＳ Ｐゴシック"/>
              <a:cs typeface="Tahoma" pitchFamily="34" charset="0"/>
            </a:endParaRPr>
          </a:p>
        </p:txBody>
      </p:sp>
      <p:grpSp>
        <p:nvGrpSpPr>
          <p:cNvPr id="2" name="15 Grupo"/>
          <p:cNvGrpSpPr>
            <a:grpSpLocks/>
          </p:cNvGrpSpPr>
          <p:nvPr/>
        </p:nvGrpSpPr>
        <p:grpSpPr bwMode="auto">
          <a:xfrm>
            <a:off x="15493" y="3415232"/>
            <a:ext cx="9858375" cy="811576"/>
            <a:chOff x="-28575" y="2951387"/>
            <a:chExt cx="9858375" cy="1011013"/>
          </a:xfrm>
        </p:grpSpPr>
        <p:pic>
          <p:nvPicPr>
            <p:cNvPr id="4103" name="Picture 7" descr="F:\img_cabecera\81585994.jpg"/>
            <p:cNvPicPr>
              <a:picLocks noChangeAspect="1" noChangeArrowheads="1"/>
            </p:cNvPicPr>
            <p:nvPr/>
          </p:nvPicPr>
          <p:blipFill>
            <a:blip r:embed="rId3" cstate="print"/>
            <a:srcRect t="-14570"/>
            <a:stretch>
              <a:fillRect/>
            </a:stretch>
          </p:blipFill>
          <p:spPr bwMode="auto">
            <a:xfrm>
              <a:off x="-28575" y="2951387"/>
              <a:ext cx="1600200" cy="952500"/>
            </a:xfrm>
            <a:prstGeom prst="rect">
              <a:avLst/>
            </a:prstGeom>
            <a:ln>
              <a:noFill/>
            </a:ln>
            <a:effectLst>
              <a:softEdge rad="112500"/>
            </a:effectLst>
          </p:spPr>
        </p:pic>
        <p:pic>
          <p:nvPicPr>
            <p:cNvPr id="4112" name="Picture 16" descr="http://www.peru.info/Temario/bigPhoto/sunset_tambopata_river_1823.jpg"/>
            <p:cNvPicPr>
              <a:picLocks noChangeAspect="1" noChangeArrowheads="1"/>
            </p:cNvPicPr>
            <p:nvPr/>
          </p:nvPicPr>
          <p:blipFill>
            <a:blip r:embed="rId4" cstate="print"/>
            <a:srcRect/>
            <a:stretch>
              <a:fillRect/>
            </a:stretch>
          </p:blipFill>
          <p:spPr bwMode="auto">
            <a:xfrm>
              <a:off x="2819287" y="3053548"/>
              <a:ext cx="1524113" cy="883400"/>
            </a:xfrm>
            <a:prstGeom prst="rect">
              <a:avLst/>
            </a:prstGeom>
            <a:ln>
              <a:noFill/>
            </a:ln>
            <a:effectLst>
              <a:softEdge rad="112500"/>
            </a:effectLst>
          </p:spPr>
        </p:pic>
        <p:pic>
          <p:nvPicPr>
            <p:cNvPr id="4116" name="Picture 20"/>
            <p:cNvPicPr>
              <a:picLocks noChangeAspect="1" noChangeArrowheads="1"/>
            </p:cNvPicPr>
            <p:nvPr/>
          </p:nvPicPr>
          <p:blipFill>
            <a:blip r:embed="rId5" cstate="print"/>
            <a:srcRect l="15525" t="48438" r="33674" b="30176"/>
            <a:stretch>
              <a:fillRect/>
            </a:stretch>
          </p:blipFill>
          <p:spPr bwMode="auto">
            <a:xfrm>
              <a:off x="4253386" y="3045173"/>
              <a:ext cx="1447800" cy="879127"/>
            </a:xfrm>
            <a:prstGeom prst="rect">
              <a:avLst/>
            </a:prstGeom>
            <a:ln>
              <a:noFill/>
            </a:ln>
            <a:effectLst>
              <a:softEdge rad="112500"/>
            </a:effectLst>
          </p:spPr>
        </p:pic>
        <p:pic>
          <p:nvPicPr>
            <p:cNvPr id="4118" name="Picture 22"/>
            <p:cNvPicPr>
              <a:picLocks noChangeAspect="1" noChangeArrowheads="1"/>
            </p:cNvPicPr>
            <p:nvPr/>
          </p:nvPicPr>
          <p:blipFill>
            <a:blip r:embed="rId6" cstate="print"/>
            <a:srcRect l="10938" t="48242" r="28047" b="30176"/>
            <a:stretch>
              <a:fillRect/>
            </a:stretch>
          </p:blipFill>
          <p:spPr bwMode="auto">
            <a:xfrm>
              <a:off x="5587603" y="3079820"/>
              <a:ext cx="1441847" cy="854005"/>
            </a:xfrm>
            <a:prstGeom prst="rect">
              <a:avLst/>
            </a:prstGeom>
            <a:ln>
              <a:noFill/>
            </a:ln>
            <a:effectLst>
              <a:softEdge rad="112500"/>
            </a:effectLst>
          </p:spPr>
        </p:pic>
        <p:pic>
          <p:nvPicPr>
            <p:cNvPr id="4120" name="Picture 24" descr="http://www.gourmetgirlmagazine.com/09/07/images/Peru.jpg"/>
            <p:cNvPicPr>
              <a:picLocks noChangeAspect="1" noChangeArrowheads="1"/>
            </p:cNvPicPr>
            <p:nvPr/>
          </p:nvPicPr>
          <p:blipFill>
            <a:blip r:embed="rId7" cstate="print"/>
            <a:srcRect/>
            <a:stretch>
              <a:fillRect/>
            </a:stretch>
          </p:blipFill>
          <p:spPr bwMode="auto">
            <a:xfrm>
              <a:off x="1396736" y="3013418"/>
              <a:ext cx="1565539" cy="928995"/>
            </a:xfrm>
            <a:prstGeom prst="rect">
              <a:avLst/>
            </a:prstGeom>
            <a:ln>
              <a:noFill/>
            </a:ln>
            <a:effectLst>
              <a:softEdge rad="112500"/>
            </a:effectLst>
          </p:spPr>
        </p:pic>
        <p:pic>
          <p:nvPicPr>
            <p:cNvPr id="14" name="13 Imagen" descr="007611.jpg"/>
            <p:cNvPicPr>
              <a:picLocks noChangeAspect="1"/>
            </p:cNvPicPr>
            <p:nvPr/>
          </p:nvPicPr>
          <p:blipFill>
            <a:blip r:embed="rId8" cstate="print"/>
            <a:stretch>
              <a:fillRect/>
            </a:stretch>
          </p:blipFill>
          <p:spPr>
            <a:xfrm>
              <a:off x="6991350" y="3076574"/>
              <a:ext cx="1485900" cy="885826"/>
            </a:xfrm>
            <a:prstGeom prst="rect">
              <a:avLst/>
            </a:prstGeom>
            <a:ln>
              <a:noFill/>
            </a:ln>
            <a:effectLst>
              <a:softEdge rad="112500"/>
            </a:effectLst>
          </p:spPr>
        </p:pic>
        <p:pic>
          <p:nvPicPr>
            <p:cNvPr id="15" name="Picture 8" descr="PLP36"/>
            <p:cNvPicPr>
              <a:picLocks noChangeAspect="1" noChangeArrowheads="1"/>
            </p:cNvPicPr>
            <p:nvPr/>
          </p:nvPicPr>
          <p:blipFill>
            <a:blip r:embed="rId9" cstate="print"/>
            <a:srcRect l="8324" t="4935" r="8086" b="6508"/>
            <a:stretch>
              <a:fillRect/>
            </a:stretch>
          </p:blipFill>
          <p:spPr bwMode="auto">
            <a:xfrm>
              <a:off x="8367717" y="3067050"/>
              <a:ext cx="1462083" cy="857250"/>
            </a:xfrm>
            <a:prstGeom prst="rect">
              <a:avLst/>
            </a:prstGeom>
            <a:ln>
              <a:noFill/>
            </a:ln>
            <a:effectLst>
              <a:softEdge rad="112500"/>
            </a:effectLst>
          </p:spPr>
        </p:pic>
      </p:grpSp>
      <p:pic>
        <p:nvPicPr>
          <p:cNvPr id="16" name="6 Imagen" descr="Descripción: cid:image002.png@01CBE3FB.0001DE50"/>
          <p:cNvPicPr>
            <a:picLocks noChangeAspect="1" noChangeArrowheads="1"/>
          </p:cNvPicPr>
          <p:nvPr/>
        </p:nvPicPr>
        <p:blipFill>
          <a:blip r:embed="rId10" cstate="print"/>
          <a:srcRect l="3983" t="5145" r="4539" b="4008"/>
          <a:stretch>
            <a:fillRect/>
          </a:stretch>
        </p:blipFill>
        <p:spPr bwMode="auto">
          <a:xfrm>
            <a:off x="3833868" y="121185"/>
            <a:ext cx="2214391" cy="14982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1276350" y="1762125"/>
            <a:ext cx="1606550" cy="235426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3F3F3F">
                  <a:gamma/>
                  <a:shade val="0"/>
                  <a:invGamma/>
                </a:srgbClr>
              </a:gs>
              <a:gs pos="100000">
                <a:srgbClr val="3F3F3F"/>
              </a:gs>
            </a:gsLst>
            <a:lin ang="0" scaled="1"/>
          </a:gradFill>
          <a:ln w="9525">
            <a:solidFill>
              <a:schemeClr val="bg1"/>
            </a:solidFill>
            <a:round/>
            <a:headEnd/>
            <a:tailEnd/>
          </a:ln>
        </p:spPr>
        <p:txBody>
          <a:bodyPr/>
          <a:lstStyle/>
          <a:p>
            <a:endParaRPr lang="es-ES"/>
          </a:p>
        </p:txBody>
      </p:sp>
      <p:pic>
        <p:nvPicPr>
          <p:cNvPr id="6" name="Picture 2"/>
          <p:cNvPicPr>
            <a:picLocks noChangeAspect="1" noChangeArrowheads="1"/>
          </p:cNvPicPr>
          <p:nvPr/>
        </p:nvPicPr>
        <p:blipFill>
          <a:blip r:embed="rId3" cstate="print">
            <a:lum bright="24000"/>
          </a:blip>
          <a:srcRect/>
          <a:stretch>
            <a:fillRect/>
          </a:stretch>
        </p:blipFill>
        <p:spPr bwMode="auto">
          <a:xfrm>
            <a:off x="-33338" y="4905375"/>
            <a:ext cx="4391026" cy="714375"/>
          </a:xfrm>
          <a:prstGeom prst="rect">
            <a:avLst/>
          </a:prstGeom>
          <a:noFill/>
          <a:ln w="9525">
            <a:noFill/>
            <a:miter lim="800000"/>
            <a:headEnd/>
            <a:tailEnd/>
          </a:ln>
        </p:spPr>
      </p:pic>
      <p:sp>
        <p:nvSpPr>
          <p:cNvPr id="7" name="Freeform 4"/>
          <p:cNvSpPr>
            <a:spLocks/>
          </p:cNvSpPr>
          <p:nvPr/>
        </p:nvSpPr>
        <p:spPr bwMode="auto">
          <a:xfrm>
            <a:off x="477838" y="1804988"/>
            <a:ext cx="2420937" cy="323850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solidFill>
            <a:schemeClr val="accent6">
              <a:lumMod val="75000"/>
            </a:schemeClr>
          </a:solidFill>
          <a:ln w="3175" algn="ctr">
            <a:solidFill>
              <a:schemeClr val="bg1"/>
            </a:solidFill>
            <a:miter lim="800000"/>
            <a:headEnd/>
            <a:tailEnd/>
          </a:ln>
          <a:effectLst/>
        </p:spPr>
        <p:txBody>
          <a:bodyPr/>
          <a:lstStyle/>
          <a:p>
            <a:endParaRPr lang="en-GB"/>
          </a:p>
        </p:txBody>
      </p:sp>
      <p:sp>
        <p:nvSpPr>
          <p:cNvPr id="13" name="12 Rectángulo"/>
          <p:cNvSpPr/>
          <p:nvPr/>
        </p:nvSpPr>
        <p:spPr>
          <a:xfrm>
            <a:off x="1695433" y="368592"/>
            <a:ext cx="7850504" cy="769441"/>
          </a:xfrm>
          <a:prstGeom prst="rect">
            <a:avLst/>
          </a:prstGeom>
        </p:spPr>
        <p:txBody>
          <a:bodyPr wrap="square">
            <a:spAutoFit/>
          </a:bodyPr>
          <a:lstStyle/>
          <a:p>
            <a:pPr algn="r"/>
            <a:r>
              <a:rPr lang="es-ES" sz="2200" b="1" dirty="0" smtClean="0">
                <a:solidFill>
                  <a:srgbClr val="C00000"/>
                </a:solidFill>
                <a:latin typeface="Tahoma" pitchFamily="34" charset="0"/>
                <a:ea typeface="Tahoma" pitchFamily="34" charset="0"/>
                <a:cs typeface="Tahoma" pitchFamily="34" charset="0"/>
              </a:rPr>
              <a:t>Retos pendientes: Aprovechamiento de los Acuerdos y fortalecimiento de la agenda pendiente</a:t>
            </a:r>
            <a:endParaRPr lang="es-ES" sz="2200" b="1" dirty="0">
              <a:solidFill>
                <a:srgbClr val="C00000"/>
              </a:solidFill>
              <a:latin typeface="Tahoma" pitchFamily="34" charset="0"/>
              <a:ea typeface="Tahoma" pitchFamily="34" charset="0"/>
              <a:cs typeface="Tahoma" pitchFamily="34" charset="0"/>
            </a:endParaRPr>
          </a:p>
        </p:txBody>
      </p:sp>
      <p:sp>
        <p:nvSpPr>
          <p:cNvPr id="14" name="Line 5"/>
          <p:cNvSpPr>
            <a:spLocks noChangeShapeType="1"/>
          </p:cNvSpPr>
          <p:nvPr/>
        </p:nvSpPr>
        <p:spPr bwMode="auto">
          <a:xfrm>
            <a:off x="2678224" y="2618611"/>
            <a:ext cx="4356000" cy="0"/>
          </a:xfrm>
          <a:prstGeom prst="line">
            <a:avLst/>
          </a:prstGeom>
          <a:noFill/>
          <a:ln w="12700">
            <a:solidFill>
              <a:srgbClr val="777777"/>
            </a:solidFill>
            <a:prstDash val="sysDot"/>
            <a:round/>
            <a:headEnd/>
            <a:tailEnd/>
          </a:ln>
        </p:spPr>
        <p:txBody>
          <a:bodyPr/>
          <a:lstStyle/>
          <a:p>
            <a:endParaRPr lang="es-ES" sz="1400" b="1"/>
          </a:p>
        </p:txBody>
      </p:sp>
      <p:sp>
        <p:nvSpPr>
          <p:cNvPr id="15" name="Line 6"/>
          <p:cNvSpPr>
            <a:spLocks noChangeShapeType="1"/>
          </p:cNvSpPr>
          <p:nvPr/>
        </p:nvSpPr>
        <p:spPr bwMode="auto">
          <a:xfrm>
            <a:off x="2678224" y="3410773"/>
            <a:ext cx="4356000" cy="0"/>
          </a:xfrm>
          <a:prstGeom prst="line">
            <a:avLst/>
          </a:prstGeom>
          <a:noFill/>
          <a:ln w="12700">
            <a:solidFill>
              <a:srgbClr val="777777"/>
            </a:solidFill>
            <a:prstDash val="sysDot"/>
            <a:round/>
            <a:headEnd/>
            <a:tailEnd/>
          </a:ln>
        </p:spPr>
        <p:txBody>
          <a:bodyPr/>
          <a:lstStyle/>
          <a:p>
            <a:endParaRPr lang="es-ES" sz="1400" b="1"/>
          </a:p>
        </p:txBody>
      </p:sp>
      <p:sp>
        <p:nvSpPr>
          <p:cNvPr id="16" name="Line 7"/>
          <p:cNvSpPr>
            <a:spLocks noChangeShapeType="1"/>
          </p:cNvSpPr>
          <p:nvPr/>
        </p:nvSpPr>
        <p:spPr bwMode="auto">
          <a:xfrm>
            <a:off x="2678224" y="4202936"/>
            <a:ext cx="4356000" cy="0"/>
          </a:xfrm>
          <a:prstGeom prst="line">
            <a:avLst/>
          </a:prstGeom>
          <a:noFill/>
          <a:ln w="12700">
            <a:solidFill>
              <a:srgbClr val="777777"/>
            </a:solidFill>
            <a:prstDash val="sysDot"/>
            <a:round/>
            <a:headEnd/>
            <a:tailEnd/>
          </a:ln>
        </p:spPr>
        <p:txBody>
          <a:bodyPr/>
          <a:lstStyle/>
          <a:p>
            <a:endParaRPr lang="es-ES" sz="1400" b="1"/>
          </a:p>
        </p:txBody>
      </p:sp>
      <p:sp>
        <p:nvSpPr>
          <p:cNvPr id="17" name="Line 8"/>
          <p:cNvSpPr>
            <a:spLocks noChangeShapeType="1"/>
          </p:cNvSpPr>
          <p:nvPr/>
        </p:nvSpPr>
        <p:spPr bwMode="auto">
          <a:xfrm>
            <a:off x="2678224" y="4995098"/>
            <a:ext cx="4356000" cy="0"/>
          </a:xfrm>
          <a:prstGeom prst="line">
            <a:avLst/>
          </a:prstGeom>
          <a:noFill/>
          <a:ln w="12700">
            <a:solidFill>
              <a:srgbClr val="777777"/>
            </a:solidFill>
            <a:prstDash val="sysDot"/>
            <a:round/>
            <a:headEnd/>
            <a:tailEnd/>
          </a:ln>
        </p:spPr>
        <p:txBody>
          <a:bodyPr/>
          <a:lstStyle/>
          <a:p>
            <a:endParaRPr lang="es-ES" sz="1400" b="1"/>
          </a:p>
        </p:txBody>
      </p:sp>
      <p:sp>
        <p:nvSpPr>
          <p:cNvPr id="18" name="Line 9"/>
          <p:cNvSpPr>
            <a:spLocks noChangeShapeType="1"/>
          </p:cNvSpPr>
          <p:nvPr/>
        </p:nvSpPr>
        <p:spPr bwMode="auto">
          <a:xfrm>
            <a:off x="2678224" y="1826448"/>
            <a:ext cx="4356000" cy="0"/>
          </a:xfrm>
          <a:prstGeom prst="line">
            <a:avLst/>
          </a:prstGeom>
          <a:noFill/>
          <a:ln w="12700">
            <a:solidFill>
              <a:schemeClr val="bg1">
                <a:lumMod val="50000"/>
              </a:schemeClr>
            </a:solidFill>
            <a:prstDash val="sysDot"/>
            <a:round/>
            <a:headEnd/>
            <a:tailEnd/>
          </a:ln>
        </p:spPr>
        <p:txBody>
          <a:bodyPr/>
          <a:lstStyle/>
          <a:p>
            <a:endParaRPr lang="es-ES" sz="1400" b="1"/>
          </a:p>
        </p:txBody>
      </p:sp>
      <p:sp>
        <p:nvSpPr>
          <p:cNvPr id="20" name="Rectangle 13"/>
          <p:cNvSpPr>
            <a:spLocks noChangeArrowheads="1"/>
          </p:cNvSpPr>
          <p:nvPr/>
        </p:nvSpPr>
        <p:spPr bwMode="gray">
          <a:xfrm>
            <a:off x="700064" y="3692528"/>
            <a:ext cx="1971675" cy="369888"/>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solidFill>
                  <a:schemeClr val="bg1">
                    <a:lumMod val="95000"/>
                  </a:schemeClr>
                </a:solidFill>
              </a:rPr>
              <a:t>Mercados</a:t>
            </a:r>
            <a:endParaRPr lang="en-GB" b="1" dirty="0" smtClean="0">
              <a:solidFill>
                <a:schemeClr val="bg1">
                  <a:lumMod val="95000"/>
                </a:schemeClr>
              </a:solidFill>
            </a:endParaRPr>
          </a:p>
          <a:p>
            <a:pPr algn="ctr" defTabSz="801688" eaLnBrk="0" hangingPunct="0"/>
            <a:r>
              <a:rPr lang="en-GB" b="1" dirty="0" err="1" smtClean="0">
                <a:solidFill>
                  <a:schemeClr val="bg1">
                    <a:lumMod val="95000"/>
                  </a:schemeClr>
                </a:solidFill>
              </a:rPr>
              <a:t>Internacionales</a:t>
            </a:r>
            <a:endParaRPr lang="en-GB" b="1" dirty="0">
              <a:solidFill>
                <a:schemeClr val="bg1">
                  <a:lumMod val="95000"/>
                </a:schemeClr>
              </a:solidFill>
            </a:endParaRPr>
          </a:p>
        </p:txBody>
      </p:sp>
      <p:grpSp>
        <p:nvGrpSpPr>
          <p:cNvPr id="38" name="37 Grupo"/>
          <p:cNvGrpSpPr/>
          <p:nvPr/>
        </p:nvGrpSpPr>
        <p:grpSpPr>
          <a:xfrm>
            <a:off x="7336287" y="1804989"/>
            <a:ext cx="2420938" cy="3279775"/>
            <a:chOff x="1276350" y="1804988"/>
            <a:chExt cx="2420938" cy="3279775"/>
          </a:xfrm>
        </p:grpSpPr>
        <p:grpSp>
          <p:nvGrpSpPr>
            <p:cNvPr id="3" name="Group 3"/>
            <p:cNvGrpSpPr>
              <a:grpSpLocks/>
            </p:cNvGrpSpPr>
            <p:nvPr/>
          </p:nvGrpSpPr>
          <p:grpSpPr bwMode="auto">
            <a:xfrm>
              <a:off x="1276350" y="1804988"/>
              <a:ext cx="2420938" cy="3279775"/>
              <a:chOff x="1439" y="1137"/>
              <a:chExt cx="1525" cy="2066"/>
            </a:xfrm>
            <a:solidFill>
              <a:srgbClr val="FFFF00"/>
            </a:solidFill>
          </p:grpSpPr>
          <p:sp>
            <p:nvSpPr>
              <p:cNvPr id="4" name="Freeform 4"/>
              <p:cNvSpPr>
                <a:spLocks/>
              </p:cNvSpPr>
              <p:nvPr/>
            </p:nvSpPr>
            <p:spPr bwMode="auto">
              <a:xfrm flipH="1" flipV="1">
                <a:off x="1449" y="1720"/>
                <a:ext cx="1012" cy="148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pFill/>
              <a:ln w="9525">
                <a:solidFill>
                  <a:schemeClr val="bg1"/>
                </a:solidFill>
                <a:round/>
                <a:headEnd/>
                <a:tailEnd/>
              </a:ln>
            </p:spPr>
            <p:txBody>
              <a:bodyPr/>
              <a:lstStyle/>
              <a:p>
                <a:endParaRPr lang="es-ES"/>
              </a:p>
            </p:txBody>
          </p:sp>
          <p:sp>
            <p:nvSpPr>
              <p:cNvPr id="5" name="Freeform 5"/>
              <p:cNvSpPr>
                <a:spLocks/>
              </p:cNvSpPr>
              <p:nvPr/>
            </p:nvSpPr>
            <p:spPr bwMode="auto">
              <a:xfrm>
                <a:off x="1439" y="1137"/>
                <a:ext cx="1525" cy="204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pFill/>
              <a:ln w="3175">
                <a:solidFill>
                  <a:schemeClr val="bg1"/>
                </a:solidFill>
                <a:miter lim="800000"/>
                <a:headEnd/>
                <a:tailEnd/>
              </a:ln>
            </p:spPr>
            <p:txBody>
              <a:bodyPr/>
              <a:lstStyle/>
              <a:p>
                <a:pPr>
                  <a:defRPr/>
                </a:pPr>
                <a:endParaRPr lang="en-US">
                  <a:latin typeface="Arial" charset="0"/>
                  <a:cs typeface="Arial" charset="0"/>
                </a:endParaRPr>
              </a:p>
            </p:txBody>
          </p:sp>
        </p:grpSp>
        <p:sp>
          <p:nvSpPr>
            <p:cNvPr id="21" name="Rectangle 13"/>
            <p:cNvSpPr>
              <a:spLocks noChangeArrowheads="1"/>
            </p:cNvSpPr>
            <p:nvPr/>
          </p:nvSpPr>
          <p:spPr bwMode="gray">
            <a:xfrm>
              <a:off x="1695432" y="2697161"/>
              <a:ext cx="1695450" cy="369887"/>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t>Oferta</a:t>
              </a:r>
              <a:r>
                <a:rPr lang="en-GB" b="1" dirty="0" smtClean="0"/>
                <a:t> </a:t>
              </a:r>
            </a:p>
            <a:p>
              <a:pPr algn="ctr" defTabSz="801688" eaLnBrk="0" hangingPunct="0"/>
              <a:r>
                <a:rPr lang="en-GB" b="1" dirty="0" smtClean="0"/>
                <a:t>Exportable</a:t>
              </a:r>
              <a:endParaRPr lang="en-GB" b="1" dirty="0"/>
            </a:p>
          </p:txBody>
        </p:sp>
      </p:grpSp>
      <p:sp>
        <p:nvSpPr>
          <p:cNvPr id="49" name="Text Box 16"/>
          <p:cNvSpPr txBox="1">
            <a:spLocks noChangeArrowheads="1"/>
          </p:cNvSpPr>
          <p:nvPr/>
        </p:nvSpPr>
        <p:spPr bwMode="auto">
          <a:xfrm>
            <a:off x="3140710" y="1826448"/>
            <a:ext cx="4407116"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Culminación del Plan Estratégico Nacional Exportador y</a:t>
            </a:r>
          </a:p>
          <a:p>
            <a:pPr marL="177800" indent="-177800" defTabSz="801688">
              <a:spcBef>
                <a:spcPct val="20000"/>
              </a:spcBef>
            </a:pPr>
            <a:r>
              <a:rPr lang="es-PE" sz="1400" b="1" noProof="1" smtClean="0"/>
              <a:t>reformulación del PENX al 2021</a:t>
            </a:r>
            <a:endParaRPr lang="es-ES" sz="1400" b="1" noProof="1"/>
          </a:p>
        </p:txBody>
      </p:sp>
      <p:sp>
        <p:nvSpPr>
          <p:cNvPr id="50" name="Text Box 17"/>
          <p:cNvSpPr txBox="1">
            <a:spLocks noChangeArrowheads="1"/>
          </p:cNvSpPr>
          <p:nvPr/>
        </p:nvSpPr>
        <p:spPr bwMode="auto">
          <a:xfrm>
            <a:off x="3093083" y="2682463"/>
            <a:ext cx="4013547"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Priorización de sectores estratégicos de exportación</a:t>
            </a:r>
          </a:p>
          <a:p>
            <a:pPr marL="177800" indent="-177800" defTabSz="801688">
              <a:spcBef>
                <a:spcPct val="20000"/>
              </a:spcBef>
            </a:pPr>
            <a:r>
              <a:rPr lang="es-PE" sz="1400" b="1" noProof="1" smtClean="0"/>
              <a:t>(Servicios, Agricultura, Confecciones y Biocomercio)</a:t>
            </a:r>
            <a:endParaRPr lang="es-ES" sz="1400" b="1" noProof="1"/>
          </a:p>
        </p:txBody>
      </p:sp>
      <p:sp>
        <p:nvSpPr>
          <p:cNvPr id="52" name="Text Box 19"/>
          <p:cNvSpPr txBox="1">
            <a:spLocks noChangeArrowheads="1"/>
          </p:cNvSpPr>
          <p:nvPr/>
        </p:nvSpPr>
        <p:spPr bwMode="auto">
          <a:xfrm>
            <a:off x="3113096" y="3490640"/>
            <a:ext cx="4397305"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Fortalecimiento de capacidades de oferta en PYMES </a:t>
            </a:r>
          </a:p>
          <a:p>
            <a:pPr marL="177800" indent="-177800" defTabSz="801688">
              <a:spcBef>
                <a:spcPct val="20000"/>
              </a:spcBef>
            </a:pPr>
            <a:r>
              <a:rPr lang="es-PE" sz="1400" b="1" noProof="1" smtClean="0"/>
              <a:t>exportadoras a través de programas de asistencia técnica</a:t>
            </a:r>
            <a:endParaRPr lang="es-ES" sz="1400" b="1" noProof="1"/>
          </a:p>
        </p:txBody>
      </p:sp>
      <p:sp>
        <p:nvSpPr>
          <p:cNvPr id="53" name="Text Box 20"/>
          <p:cNvSpPr txBox="1">
            <a:spLocks noChangeArrowheads="1"/>
          </p:cNvSpPr>
          <p:nvPr/>
        </p:nvSpPr>
        <p:spPr bwMode="auto">
          <a:xfrm>
            <a:off x="3118575" y="4288664"/>
            <a:ext cx="4149032"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Difusión e implementación de las CITES Exportadoras </a:t>
            </a:r>
          </a:p>
          <a:p>
            <a:pPr marL="177800" indent="-177800" defTabSz="801688">
              <a:spcBef>
                <a:spcPct val="20000"/>
              </a:spcBef>
            </a:pPr>
            <a:r>
              <a:rPr lang="es-PE" sz="1400" b="1" noProof="1" smtClean="0"/>
              <a:t>para la transferencia tecnológica a PYMES.</a:t>
            </a:r>
            <a:endParaRPr lang="es-ES" sz="1400" b="1"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
                                        <p:tgtEl>
                                          <p:spTgt spid="18"/>
                                        </p:tgtEl>
                                      </p:cBhvr>
                                    </p:animEffect>
                                  </p:childTnLst>
                                </p:cTn>
                              </p:par>
                            </p:childTnLst>
                          </p:cTn>
                        </p:par>
                        <p:par>
                          <p:cTn id="8" fill="hold">
                            <p:stCondLst>
                              <p:cond delay="1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
                                        <p:tgtEl>
                                          <p:spTgt spid="14"/>
                                        </p:tgtEl>
                                      </p:cBhvr>
                                    </p:animEffect>
                                  </p:childTnLst>
                                </p:cTn>
                              </p:par>
                            </p:childTnLst>
                          </p:cTn>
                        </p:par>
                        <p:par>
                          <p:cTn id="12" fill="hold">
                            <p:stCondLst>
                              <p:cond delay="2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
                                        <p:tgtEl>
                                          <p:spTgt spid="15"/>
                                        </p:tgtEl>
                                      </p:cBhvr>
                                    </p:animEffect>
                                  </p:childTnLst>
                                </p:cTn>
                              </p:par>
                            </p:childTnLst>
                          </p:cTn>
                        </p:par>
                        <p:par>
                          <p:cTn id="16" fill="hold">
                            <p:stCondLst>
                              <p:cond delay="3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
                                        <p:tgtEl>
                                          <p:spTgt spid="16"/>
                                        </p:tgtEl>
                                      </p:cBhvr>
                                    </p:animEffect>
                                  </p:childTnLst>
                                </p:cTn>
                              </p:par>
                            </p:childTnLst>
                          </p:cTn>
                        </p:par>
                        <p:par>
                          <p:cTn id="20" fill="hold">
                            <p:stCondLst>
                              <p:cond delay="4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
                                        <p:tgtEl>
                                          <p:spTgt spid="1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49" grpId="0"/>
      <p:bldP spid="50"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1276350" y="1762125"/>
            <a:ext cx="1606550" cy="235426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3F3F3F">
                  <a:gamma/>
                  <a:shade val="0"/>
                  <a:invGamma/>
                </a:srgbClr>
              </a:gs>
              <a:gs pos="100000">
                <a:srgbClr val="3F3F3F"/>
              </a:gs>
            </a:gsLst>
            <a:lin ang="0" scaled="1"/>
          </a:gradFill>
          <a:ln w="9525">
            <a:solidFill>
              <a:schemeClr val="bg1"/>
            </a:solidFill>
            <a:round/>
            <a:headEnd/>
            <a:tailEnd/>
          </a:ln>
        </p:spPr>
        <p:txBody>
          <a:bodyPr/>
          <a:lstStyle/>
          <a:p>
            <a:endParaRPr lang="es-ES"/>
          </a:p>
        </p:txBody>
      </p:sp>
      <p:pic>
        <p:nvPicPr>
          <p:cNvPr id="6" name="Picture 2"/>
          <p:cNvPicPr>
            <a:picLocks noChangeAspect="1" noChangeArrowheads="1"/>
          </p:cNvPicPr>
          <p:nvPr/>
        </p:nvPicPr>
        <p:blipFill>
          <a:blip r:embed="rId3" cstate="print">
            <a:lum bright="24000"/>
          </a:blip>
          <a:srcRect/>
          <a:stretch>
            <a:fillRect/>
          </a:stretch>
        </p:blipFill>
        <p:spPr bwMode="auto">
          <a:xfrm>
            <a:off x="-33338" y="4905375"/>
            <a:ext cx="4391026" cy="714375"/>
          </a:xfrm>
          <a:prstGeom prst="rect">
            <a:avLst/>
          </a:prstGeom>
          <a:noFill/>
          <a:ln w="9525">
            <a:noFill/>
            <a:miter lim="800000"/>
            <a:headEnd/>
            <a:tailEnd/>
          </a:ln>
        </p:spPr>
      </p:pic>
      <p:sp>
        <p:nvSpPr>
          <p:cNvPr id="7" name="Freeform 4"/>
          <p:cNvSpPr>
            <a:spLocks/>
          </p:cNvSpPr>
          <p:nvPr/>
        </p:nvSpPr>
        <p:spPr bwMode="auto">
          <a:xfrm>
            <a:off x="477838" y="1804988"/>
            <a:ext cx="2420937" cy="323850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solidFill>
            <a:schemeClr val="accent6">
              <a:lumMod val="75000"/>
            </a:schemeClr>
          </a:solidFill>
          <a:ln w="3175" algn="ctr">
            <a:solidFill>
              <a:schemeClr val="bg1"/>
            </a:solidFill>
            <a:miter lim="800000"/>
            <a:headEnd/>
            <a:tailEnd/>
          </a:ln>
          <a:effectLst/>
        </p:spPr>
        <p:txBody>
          <a:bodyPr/>
          <a:lstStyle/>
          <a:p>
            <a:endParaRPr lang="en-GB"/>
          </a:p>
        </p:txBody>
      </p:sp>
      <p:sp>
        <p:nvSpPr>
          <p:cNvPr id="13" name="12 Rectángulo"/>
          <p:cNvSpPr/>
          <p:nvPr/>
        </p:nvSpPr>
        <p:spPr>
          <a:xfrm>
            <a:off x="1695433" y="368592"/>
            <a:ext cx="7850504" cy="769441"/>
          </a:xfrm>
          <a:prstGeom prst="rect">
            <a:avLst/>
          </a:prstGeom>
        </p:spPr>
        <p:txBody>
          <a:bodyPr wrap="square">
            <a:spAutoFit/>
          </a:bodyPr>
          <a:lstStyle/>
          <a:p>
            <a:pPr algn="r"/>
            <a:r>
              <a:rPr lang="es-ES" sz="2200" b="1" dirty="0" smtClean="0">
                <a:solidFill>
                  <a:srgbClr val="C00000"/>
                </a:solidFill>
                <a:latin typeface="Tahoma" pitchFamily="34" charset="0"/>
                <a:ea typeface="Tahoma" pitchFamily="34" charset="0"/>
                <a:cs typeface="Tahoma" pitchFamily="34" charset="0"/>
              </a:rPr>
              <a:t>Retos pendientes: Aprovechamiento de los Acuerdos y fortalecimiento de la agenda pendiente</a:t>
            </a:r>
            <a:endParaRPr lang="es-ES" sz="2200" b="1" dirty="0">
              <a:solidFill>
                <a:srgbClr val="C00000"/>
              </a:solidFill>
              <a:latin typeface="Tahoma" pitchFamily="34" charset="0"/>
              <a:ea typeface="Tahoma" pitchFamily="34" charset="0"/>
              <a:cs typeface="Tahoma" pitchFamily="34" charset="0"/>
            </a:endParaRPr>
          </a:p>
        </p:txBody>
      </p:sp>
      <p:sp>
        <p:nvSpPr>
          <p:cNvPr id="14" name="Line 5"/>
          <p:cNvSpPr>
            <a:spLocks noChangeShapeType="1"/>
          </p:cNvSpPr>
          <p:nvPr/>
        </p:nvSpPr>
        <p:spPr bwMode="auto">
          <a:xfrm>
            <a:off x="2678224" y="2392363"/>
            <a:ext cx="4356000" cy="0"/>
          </a:xfrm>
          <a:prstGeom prst="line">
            <a:avLst/>
          </a:prstGeom>
          <a:noFill/>
          <a:ln w="12700">
            <a:solidFill>
              <a:srgbClr val="777777"/>
            </a:solidFill>
            <a:prstDash val="sysDot"/>
            <a:round/>
            <a:headEnd/>
            <a:tailEnd/>
          </a:ln>
        </p:spPr>
        <p:txBody>
          <a:bodyPr/>
          <a:lstStyle/>
          <a:p>
            <a:endParaRPr lang="es-ES" sz="1400" b="1"/>
          </a:p>
        </p:txBody>
      </p:sp>
      <p:sp>
        <p:nvSpPr>
          <p:cNvPr id="15" name="Line 6"/>
          <p:cNvSpPr>
            <a:spLocks noChangeShapeType="1"/>
          </p:cNvSpPr>
          <p:nvPr/>
        </p:nvSpPr>
        <p:spPr bwMode="auto">
          <a:xfrm>
            <a:off x="2678224" y="3184525"/>
            <a:ext cx="4356000" cy="0"/>
          </a:xfrm>
          <a:prstGeom prst="line">
            <a:avLst/>
          </a:prstGeom>
          <a:noFill/>
          <a:ln w="12700">
            <a:solidFill>
              <a:srgbClr val="777777"/>
            </a:solidFill>
            <a:prstDash val="sysDot"/>
            <a:round/>
            <a:headEnd/>
            <a:tailEnd/>
          </a:ln>
        </p:spPr>
        <p:txBody>
          <a:bodyPr/>
          <a:lstStyle/>
          <a:p>
            <a:endParaRPr lang="es-ES" sz="1400" b="1"/>
          </a:p>
        </p:txBody>
      </p:sp>
      <p:sp>
        <p:nvSpPr>
          <p:cNvPr id="16" name="Line 7"/>
          <p:cNvSpPr>
            <a:spLocks noChangeShapeType="1"/>
          </p:cNvSpPr>
          <p:nvPr/>
        </p:nvSpPr>
        <p:spPr bwMode="auto">
          <a:xfrm>
            <a:off x="2678224" y="3976688"/>
            <a:ext cx="4356000" cy="0"/>
          </a:xfrm>
          <a:prstGeom prst="line">
            <a:avLst/>
          </a:prstGeom>
          <a:noFill/>
          <a:ln w="12700">
            <a:solidFill>
              <a:srgbClr val="777777"/>
            </a:solidFill>
            <a:prstDash val="sysDot"/>
            <a:round/>
            <a:headEnd/>
            <a:tailEnd/>
          </a:ln>
        </p:spPr>
        <p:txBody>
          <a:bodyPr/>
          <a:lstStyle/>
          <a:p>
            <a:endParaRPr lang="es-ES" sz="1400" b="1"/>
          </a:p>
        </p:txBody>
      </p:sp>
      <p:sp>
        <p:nvSpPr>
          <p:cNvPr id="17" name="Line 8"/>
          <p:cNvSpPr>
            <a:spLocks noChangeShapeType="1"/>
          </p:cNvSpPr>
          <p:nvPr/>
        </p:nvSpPr>
        <p:spPr bwMode="auto">
          <a:xfrm>
            <a:off x="2678224" y="4768850"/>
            <a:ext cx="4356000" cy="0"/>
          </a:xfrm>
          <a:prstGeom prst="line">
            <a:avLst/>
          </a:prstGeom>
          <a:noFill/>
          <a:ln w="12700">
            <a:solidFill>
              <a:srgbClr val="777777"/>
            </a:solidFill>
            <a:prstDash val="sysDot"/>
            <a:round/>
            <a:headEnd/>
            <a:tailEnd/>
          </a:ln>
        </p:spPr>
        <p:txBody>
          <a:bodyPr/>
          <a:lstStyle/>
          <a:p>
            <a:endParaRPr lang="es-ES" sz="1400" b="1"/>
          </a:p>
        </p:txBody>
      </p:sp>
      <p:sp>
        <p:nvSpPr>
          <p:cNvPr id="18" name="Line 9"/>
          <p:cNvSpPr>
            <a:spLocks noChangeShapeType="1"/>
          </p:cNvSpPr>
          <p:nvPr/>
        </p:nvSpPr>
        <p:spPr bwMode="auto">
          <a:xfrm>
            <a:off x="2678224" y="1600200"/>
            <a:ext cx="4356000" cy="0"/>
          </a:xfrm>
          <a:prstGeom prst="line">
            <a:avLst/>
          </a:prstGeom>
          <a:noFill/>
          <a:ln w="12700">
            <a:solidFill>
              <a:schemeClr val="bg1">
                <a:lumMod val="50000"/>
              </a:schemeClr>
            </a:solidFill>
            <a:prstDash val="sysDot"/>
            <a:round/>
            <a:headEnd/>
            <a:tailEnd/>
          </a:ln>
        </p:spPr>
        <p:txBody>
          <a:bodyPr/>
          <a:lstStyle/>
          <a:p>
            <a:endParaRPr lang="es-ES" sz="1400" b="1"/>
          </a:p>
        </p:txBody>
      </p:sp>
      <p:sp>
        <p:nvSpPr>
          <p:cNvPr id="20" name="Rectangle 13"/>
          <p:cNvSpPr>
            <a:spLocks noChangeArrowheads="1"/>
          </p:cNvSpPr>
          <p:nvPr/>
        </p:nvSpPr>
        <p:spPr bwMode="gray">
          <a:xfrm>
            <a:off x="700064" y="3692528"/>
            <a:ext cx="1971675" cy="369888"/>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solidFill>
                  <a:schemeClr val="bg1">
                    <a:lumMod val="95000"/>
                  </a:schemeClr>
                </a:solidFill>
              </a:rPr>
              <a:t>Mercados</a:t>
            </a:r>
            <a:endParaRPr lang="en-GB" b="1" dirty="0" smtClean="0">
              <a:solidFill>
                <a:schemeClr val="bg1">
                  <a:lumMod val="95000"/>
                </a:schemeClr>
              </a:solidFill>
            </a:endParaRPr>
          </a:p>
          <a:p>
            <a:pPr algn="ctr" defTabSz="801688" eaLnBrk="0" hangingPunct="0"/>
            <a:r>
              <a:rPr lang="en-GB" b="1" dirty="0" err="1" smtClean="0">
                <a:solidFill>
                  <a:schemeClr val="bg1">
                    <a:lumMod val="95000"/>
                  </a:schemeClr>
                </a:solidFill>
              </a:rPr>
              <a:t>Internacionales</a:t>
            </a:r>
            <a:endParaRPr lang="en-GB" b="1" dirty="0">
              <a:solidFill>
                <a:schemeClr val="bg1">
                  <a:lumMod val="95000"/>
                </a:schemeClr>
              </a:solidFill>
            </a:endParaRPr>
          </a:p>
        </p:txBody>
      </p:sp>
      <p:sp>
        <p:nvSpPr>
          <p:cNvPr id="54" name="Text Box 16"/>
          <p:cNvSpPr txBox="1">
            <a:spLocks noChangeArrowheads="1"/>
          </p:cNvSpPr>
          <p:nvPr/>
        </p:nvSpPr>
        <p:spPr bwMode="auto">
          <a:xfrm>
            <a:off x="2984193" y="1647335"/>
            <a:ext cx="4375376"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Monitoreo y seguimiento de Costos Logísticos asociados </a:t>
            </a:r>
          </a:p>
          <a:p>
            <a:pPr marL="177800" indent="-177800" defTabSz="801688">
              <a:spcBef>
                <a:spcPct val="20000"/>
              </a:spcBef>
            </a:pPr>
            <a:r>
              <a:rPr lang="es-PE" sz="1400" b="1" noProof="1" smtClean="0"/>
              <a:t>al Comercio Exterior</a:t>
            </a:r>
            <a:endParaRPr lang="es-ES" sz="1400" b="1" noProof="1"/>
          </a:p>
        </p:txBody>
      </p:sp>
      <p:sp>
        <p:nvSpPr>
          <p:cNvPr id="55" name="Text Box 17"/>
          <p:cNvSpPr txBox="1">
            <a:spLocks noChangeArrowheads="1"/>
          </p:cNvSpPr>
          <p:nvPr/>
        </p:nvSpPr>
        <p:spPr bwMode="auto">
          <a:xfrm>
            <a:off x="2966667" y="2411314"/>
            <a:ext cx="4264641"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Construcción del Componente Portuario y de Origen de</a:t>
            </a:r>
          </a:p>
          <a:p>
            <a:pPr marL="177800" indent="-177800" defTabSz="801688">
              <a:spcBef>
                <a:spcPct val="20000"/>
              </a:spcBef>
            </a:pPr>
            <a:r>
              <a:rPr lang="es-PE" sz="1400" b="1" noProof="1" smtClean="0"/>
              <a:t>la Ventanilla Única de Comercio Exterior</a:t>
            </a:r>
            <a:endParaRPr lang="es-ES" sz="1400" b="1" noProof="1"/>
          </a:p>
        </p:txBody>
      </p:sp>
      <p:sp>
        <p:nvSpPr>
          <p:cNvPr id="56" name="Text Box 18"/>
          <p:cNvSpPr txBox="1">
            <a:spLocks noChangeArrowheads="1"/>
          </p:cNvSpPr>
          <p:nvPr/>
        </p:nvSpPr>
        <p:spPr bwMode="auto">
          <a:xfrm>
            <a:off x="2964439" y="3269368"/>
            <a:ext cx="4379993"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ES" sz="1400" b="1" noProof="1" smtClean="0"/>
              <a:t>Fortalecimiento del SEPYMEX, FOGEM, EXPORTA FACIL y </a:t>
            </a:r>
          </a:p>
          <a:p>
            <a:pPr marL="177800" indent="-177800" defTabSz="801688">
              <a:spcBef>
                <a:spcPct val="20000"/>
              </a:spcBef>
            </a:pPr>
            <a:r>
              <a:rPr lang="es-PE" sz="1400" b="1" noProof="1" smtClean="0"/>
              <a:t>Seguro de Crédito post Embarque dirigido a PYMES</a:t>
            </a:r>
            <a:endParaRPr lang="es-ES" sz="1400" b="1" noProof="1"/>
          </a:p>
        </p:txBody>
      </p:sp>
      <p:sp>
        <p:nvSpPr>
          <p:cNvPr id="57" name="Text Box 19"/>
          <p:cNvSpPr txBox="1">
            <a:spLocks noChangeArrowheads="1"/>
          </p:cNvSpPr>
          <p:nvPr/>
        </p:nvSpPr>
        <p:spPr bwMode="auto">
          <a:xfrm>
            <a:off x="2984193" y="4062416"/>
            <a:ext cx="4126655"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Articulación para la modernización de infraestructura</a:t>
            </a:r>
          </a:p>
          <a:p>
            <a:pPr marL="177800" indent="-177800" defTabSz="801688">
              <a:spcBef>
                <a:spcPct val="20000"/>
              </a:spcBef>
            </a:pPr>
            <a:r>
              <a:rPr lang="es-PE" sz="1400" b="1" noProof="1" smtClean="0"/>
              <a:t>y servicios portuarios</a:t>
            </a:r>
            <a:endParaRPr lang="es-ES" sz="1400" b="1" noProof="1"/>
          </a:p>
        </p:txBody>
      </p:sp>
      <p:grpSp>
        <p:nvGrpSpPr>
          <p:cNvPr id="38" name="37 Grupo"/>
          <p:cNvGrpSpPr/>
          <p:nvPr/>
        </p:nvGrpSpPr>
        <p:grpSpPr>
          <a:xfrm>
            <a:off x="7336287" y="1804989"/>
            <a:ext cx="2420938" cy="3279775"/>
            <a:chOff x="1276350" y="1804988"/>
            <a:chExt cx="2420938" cy="3279775"/>
          </a:xfrm>
        </p:grpSpPr>
        <p:grpSp>
          <p:nvGrpSpPr>
            <p:cNvPr id="39" name="Group 3"/>
            <p:cNvGrpSpPr>
              <a:grpSpLocks/>
            </p:cNvGrpSpPr>
            <p:nvPr/>
          </p:nvGrpSpPr>
          <p:grpSpPr bwMode="auto">
            <a:xfrm>
              <a:off x="1276350" y="1804988"/>
              <a:ext cx="2420938" cy="3279776"/>
              <a:chOff x="1439" y="1137"/>
              <a:chExt cx="1525" cy="2066"/>
            </a:xfrm>
            <a:solidFill>
              <a:srgbClr val="FFFF00"/>
            </a:solidFill>
          </p:grpSpPr>
          <p:sp>
            <p:nvSpPr>
              <p:cNvPr id="41" name="Freeform 4"/>
              <p:cNvSpPr>
                <a:spLocks/>
              </p:cNvSpPr>
              <p:nvPr/>
            </p:nvSpPr>
            <p:spPr bwMode="auto">
              <a:xfrm flipH="1" flipV="1">
                <a:off x="1449" y="1720"/>
                <a:ext cx="1012" cy="148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pFill/>
              <a:ln w="9525">
                <a:solidFill>
                  <a:schemeClr val="bg1"/>
                </a:solidFill>
                <a:round/>
                <a:headEnd/>
                <a:tailEnd/>
              </a:ln>
            </p:spPr>
            <p:txBody>
              <a:bodyPr/>
              <a:lstStyle/>
              <a:p>
                <a:endParaRPr lang="es-ES"/>
              </a:p>
            </p:txBody>
          </p:sp>
          <p:sp>
            <p:nvSpPr>
              <p:cNvPr id="42" name="Freeform 5"/>
              <p:cNvSpPr>
                <a:spLocks/>
              </p:cNvSpPr>
              <p:nvPr/>
            </p:nvSpPr>
            <p:spPr bwMode="auto">
              <a:xfrm>
                <a:off x="1439" y="1137"/>
                <a:ext cx="1525" cy="204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pFill/>
              <a:ln w="3175">
                <a:solidFill>
                  <a:schemeClr val="bg1"/>
                </a:solidFill>
                <a:miter lim="800000"/>
                <a:headEnd/>
                <a:tailEnd/>
              </a:ln>
            </p:spPr>
            <p:txBody>
              <a:bodyPr/>
              <a:lstStyle/>
              <a:p>
                <a:pPr>
                  <a:defRPr/>
                </a:pPr>
                <a:endParaRPr lang="en-US">
                  <a:latin typeface="Arial" charset="0"/>
                  <a:cs typeface="Arial" charset="0"/>
                </a:endParaRPr>
              </a:p>
            </p:txBody>
          </p:sp>
        </p:grpSp>
        <p:sp>
          <p:nvSpPr>
            <p:cNvPr id="40" name="Rectangle 13"/>
            <p:cNvSpPr>
              <a:spLocks noChangeArrowheads="1"/>
            </p:cNvSpPr>
            <p:nvPr/>
          </p:nvSpPr>
          <p:spPr bwMode="gray">
            <a:xfrm>
              <a:off x="1695432" y="2697161"/>
              <a:ext cx="1695450" cy="369887"/>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t>Oferta</a:t>
              </a:r>
              <a:r>
                <a:rPr lang="en-GB" b="1" dirty="0" smtClean="0"/>
                <a:t> </a:t>
              </a:r>
            </a:p>
            <a:p>
              <a:pPr algn="ctr" defTabSz="801688" eaLnBrk="0" hangingPunct="0"/>
              <a:r>
                <a:rPr lang="en-GB" b="1" dirty="0" smtClean="0"/>
                <a:t>Exportable</a:t>
              </a:r>
              <a:endParaRPr lang="en-GB"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1.11111E-6 L -0.04583 -1.11111E-6 " pathEditMode="relative" rAng="0" ptsTypes="AA">
                                      <p:cBhvr>
                                        <p:cTn id="6" dur="2000" fill="hold"/>
                                        <p:tgtEl>
                                          <p:spTgt spid="6"/>
                                        </p:tgtEl>
                                        <p:attrNameLst>
                                          <p:attrName>ppt_x</p:attrName>
                                          <p:attrName>ppt_y</p:attrName>
                                        </p:attrNameLst>
                                      </p:cBhvr>
                                      <p:rCtr x="-23" y="0"/>
                                    </p:animMotion>
                                  </p:childTnLst>
                                </p:cTn>
                              </p:par>
                              <p:par>
                                <p:cTn id="7" presetID="6" presetClass="emph" presetSubtype="0" fill="hold" nodeType="withEffect">
                                  <p:stCondLst>
                                    <p:cond delay="0"/>
                                  </p:stCondLst>
                                  <p:childTnLst>
                                    <p:animScale>
                                      <p:cBhvr>
                                        <p:cTn id="8" dur="2000" fill="hold"/>
                                        <p:tgtEl>
                                          <p:spTgt spid="6"/>
                                        </p:tgtEl>
                                      </p:cBhvr>
                                      <p:by x="90000" y="90000"/>
                                    </p:animScale>
                                  </p:childTnLst>
                                </p:cTn>
                              </p:par>
                            </p:childTnLst>
                          </p:cTn>
                        </p:par>
                        <p:par>
                          <p:cTn id="9" fill="hold">
                            <p:stCondLst>
                              <p:cond delay="2000"/>
                            </p:stCondLst>
                            <p:childTnLst>
                              <p:par>
                                <p:cTn id="10" presetID="2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
                                        <p:tgtEl>
                                          <p:spTgt spid="18"/>
                                        </p:tgtEl>
                                      </p:cBhvr>
                                    </p:animEffect>
                                  </p:childTnLst>
                                </p:cTn>
                              </p:par>
                            </p:childTnLst>
                          </p:cTn>
                        </p:par>
                        <p:par>
                          <p:cTn id="13" fill="hold">
                            <p:stCondLst>
                              <p:cond delay="21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00"/>
                                        <p:tgtEl>
                                          <p:spTgt spid="14"/>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
                                        <p:tgtEl>
                                          <p:spTgt spid="15"/>
                                        </p:tgtEl>
                                      </p:cBhvr>
                                    </p:animEffect>
                                  </p:childTnLst>
                                </p:cTn>
                              </p:par>
                            </p:childTnLst>
                          </p:cTn>
                        </p:par>
                        <p:par>
                          <p:cTn id="21" fill="hold">
                            <p:stCondLst>
                              <p:cond delay="23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00"/>
                                        <p:tgtEl>
                                          <p:spTgt spid="16"/>
                                        </p:tgtEl>
                                      </p:cBhvr>
                                    </p:animEffect>
                                  </p:childTnLst>
                                </p:cTn>
                              </p:par>
                            </p:childTnLst>
                          </p:cTn>
                        </p:par>
                        <p:par>
                          <p:cTn id="25" fill="hold">
                            <p:stCondLst>
                              <p:cond delay="24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54"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1276350" y="1762125"/>
            <a:ext cx="1606550" cy="235426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3F3F3F">
                  <a:gamma/>
                  <a:shade val="0"/>
                  <a:invGamma/>
                </a:srgbClr>
              </a:gs>
              <a:gs pos="100000">
                <a:srgbClr val="3F3F3F"/>
              </a:gs>
            </a:gsLst>
            <a:lin ang="0" scaled="1"/>
          </a:gradFill>
          <a:ln w="9525">
            <a:solidFill>
              <a:schemeClr val="bg1"/>
            </a:solidFill>
            <a:round/>
            <a:headEnd/>
            <a:tailEnd/>
          </a:ln>
        </p:spPr>
        <p:txBody>
          <a:bodyPr/>
          <a:lstStyle/>
          <a:p>
            <a:endParaRPr lang="es-ES"/>
          </a:p>
        </p:txBody>
      </p:sp>
      <p:pic>
        <p:nvPicPr>
          <p:cNvPr id="6" name="Picture 2"/>
          <p:cNvPicPr>
            <a:picLocks noChangeAspect="1" noChangeArrowheads="1"/>
          </p:cNvPicPr>
          <p:nvPr/>
        </p:nvPicPr>
        <p:blipFill>
          <a:blip r:embed="rId3" cstate="print">
            <a:lum bright="24000"/>
          </a:blip>
          <a:srcRect/>
          <a:stretch>
            <a:fillRect/>
          </a:stretch>
        </p:blipFill>
        <p:spPr bwMode="auto">
          <a:xfrm>
            <a:off x="-33338" y="4905375"/>
            <a:ext cx="4391026" cy="714375"/>
          </a:xfrm>
          <a:prstGeom prst="rect">
            <a:avLst/>
          </a:prstGeom>
          <a:noFill/>
          <a:ln w="9525">
            <a:noFill/>
            <a:miter lim="800000"/>
            <a:headEnd/>
            <a:tailEnd/>
          </a:ln>
        </p:spPr>
      </p:pic>
      <p:sp>
        <p:nvSpPr>
          <p:cNvPr id="7" name="Freeform 4"/>
          <p:cNvSpPr>
            <a:spLocks/>
          </p:cNvSpPr>
          <p:nvPr/>
        </p:nvSpPr>
        <p:spPr bwMode="auto">
          <a:xfrm>
            <a:off x="477838" y="1804988"/>
            <a:ext cx="2420937" cy="323850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solidFill>
            <a:schemeClr val="accent6">
              <a:lumMod val="75000"/>
            </a:schemeClr>
          </a:solidFill>
          <a:ln w="3175" algn="ctr">
            <a:solidFill>
              <a:schemeClr val="bg1"/>
            </a:solidFill>
            <a:miter lim="800000"/>
            <a:headEnd/>
            <a:tailEnd/>
          </a:ln>
          <a:effectLst/>
        </p:spPr>
        <p:txBody>
          <a:bodyPr/>
          <a:lstStyle/>
          <a:p>
            <a:endParaRPr lang="en-GB"/>
          </a:p>
        </p:txBody>
      </p:sp>
      <p:sp>
        <p:nvSpPr>
          <p:cNvPr id="13" name="12 Rectángulo"/>
          <p:cNvSpPr/>
          <p:nvPr/>
        </p:nvSpPr>
        <p:spPr>
          <a:xfrm>
            <a:off x="1695433" y="368592"/>
            <a:ext cx="7850504" cy="769441"/>
          </a:xfrm>
          <a:prstGeom prst="rect">
            <a:avLst/>
          </a:prstGeom>
        </p:spPr>
        <p:txBody>
          <a:bodyPr wrap="square">
            <a:spAutoFit/>
          </a:bodyPr>
          <a:lstStyle/>
          <a:p>
            <a:pPr algn="r"/>
            <a:r>
              <a:rPr lang="es-ES" sz="2200" b="1" dirty="0" smtClean="0">
                <a:solidFill>
                  <a:srgbClr val="C00000"/>
                </a:solidFill>
                <a:latin typeface="Tahoma" pitchFamily="34" charset="0"/>
                <a:ea typeface="Tahoma" pitchFamily="34" charset="0"/>
                <a:cs typeface="Tahoma" pitchFamily="34" charset="0"/>
              </a:rPr>
              <a:t>Retos pendientes: Aprovechamiento de los Acuerdos y fortalecimiento de la agenda pendiente</a:t>
            </a:r>
            <a:endParaRPr lang="es-ES" sz="2200" b="1" dirty="0">
              <a:solidFill>
                <a:srgbClr val="C00000"/>
              </a:solidFill>
              <a:latin typeface="Tahoma" pitchFamily="34" charset="0"/>
              <a:ea typeface="Tahoma" pitchFamily="34" charset="0"/>
              <a:cs typeface="Tahoma" pitchFamily="34" charset="0"/>
            </a:endParaRPr>
          </a:p>
        </p:txBody>
      </p:sp>
      <p:sp>
        <p:nvSpPr>
          <p:cNvPr id="14" name="Line 5"/>
          <p:cNvSpPr>
            <a:spLocks noChangeShapeType="1"/>
          </p:cNvSpPr>
          <p:nvPr/>
        </p:nvSpPr>
        <p:spPr bwMode="auto">
          <a:xfrm>
            <a:off x="2678224" y="2665746"/>
            <a:ext cx="4356000" cy="0"/>
          </a:xfrm>
          <a:prstGeom prst="line">
            <a:avLst/>
          </a:prstGeom>
          <a:noFill/>
          <a:ln w="12700">
            <a:solidFill>
              <a:srgbClr val="777777"/>
            </a:solidFill>
            <a:prstDash val="sysDot"/>
            <a:round/>
            <a:headEnd/>
            <a:tailEnd/>
          </a:ln>
        </p:spPr>
        <p:txBody>
          <a:bodyPr/>
          <a:lstStyle/>
          <a:p>
            <a:endParaRPr lang="es-ES" sz="1400" b="1"/>
          </a:p>
        </p:txBody>
      </p:sp>
      <p:sp>
        <p:nvSpPr>
          <p:cNvPr id="15" name="Line 6"/>
          <p:cNvSpPr>
            <a:spLocks noChangeShapeType="1"/>
          </p:cNvSpPr>
          <p:nvPr/>
        </p:nvSpPr>
        <p:spPr bwMode="auto">
          <a:xfrm>
            <a:off x="2678224" y="3457908"/>
            <a:ext cx="4356000" cy="0"/>
          </a:xfrm>
          <a:prstGeom prst="line">
            <a:avLst/>
          </a:prstGeom>
          <a:noFill/>
          <a:ln w="12700">
            <a:solidFill>
              <a:srgbClr val="777777"/>
            </a:solidFill>
            <a:prstDash val="sysDot"/>
            <a:round/>
            <a:headEnd/>
            <a:tailEnd/>
          </a:ln>
        </p:spPr>
        <p:txBody>
          <a:bodyPr/>
          <a:lstStyle/>
          <a:p>
            <a:endParaRPr lang="es-ES" sz="1400" b="1"/>
          </a:p>
        </p:txBody>
      </p:sp>
      <p:sp>
        <p:nvSpPr>
          <p:cNvPr id="16" name="Line 7"/>
          <p:cNvSpPr>
            <a:spLocks noChangeShapeType="1"/>
          </p:cNvSpPr>
          <p:nvPr/>
        </p:nvSpPr>
        <p:spPr bwMode="auto">
          <a:xfrm>
            <a:off x="2678224" y="4250071"/>
            <a:ext cx="4356000" cy="0"/>
          </a:xfrm>
          <a:prstGeom prst="line">
            <a:avLst/>
          </a:prstGeom>
          <a:noFill/>
          <a:ln w="12700">
            <a:solidFill>
              <a:srgbClr val="777777"/>
            </a:solidFill>
            <a:prstDash val="sysDot"/>
            <a:round/>
            <a:headEnd/>
            <a:tailEnd/>
          </a:ln>
        </p:spPr>
        <p:txBody>
          <a:bodyPr/>
          <a:lstStyle/>
          <a:p>
            <a:endParaRPr lang="es-ES" sz="1400" b="1"/>
          </a:p>
        </p:txBody>
      </p:sp>
      <p:sp>
        <p:nvSpPr>
          <p:cNvPr id="17" name="Line 8"/>
          <p:cNvSpPr>
            <a:spLocks noChangeShapeType="1"/>
          </p:cNvSpPr>
          <p:nvPr/>
        </p:nvSpPr>
        <p:spPr bwMode="auto">
          <a:xfrm>
            <a:off x="2678224" y="5042233"/>
            <a:ext cx="4356000" cy="0"/>
          </a:xfrm>
          <a:prstGeom prst="line">
            <a:avLst/>
          </a:prstGeom>
          <a:noFill/>
          <a:ln w="12700">
            <a:solidFill>
              <a:srgbClr val="777777"/>
            </a:solidFill>
            <a:prstDash val="sysDot"/>
            <a:round/>
            <a:headEnd/>
            <a:tailEnd/>
          </a:ln>
        </p:spPr>
        <p:txBody>
          <a:bodyPr/>
          <a:lstStyle/>
          <a:p>
            <a:endParaRPr lang="es-ES" sz="1400" b="1"/>
          </a:p>
        </p:txBody>
      </p:sp>
      <p:sp>
        <p:nvSpPr>
          <p:cNvPr id="18" name="Line 9"/>
          <p:cNvSpPr>
            <a:spLocks noChangeShapeType="1"/>
          </p:cNvSpPr>
          <p:nvPr/>
        </p:nvSpPr>
        <p:spPr bwMode="auto">
          <a:xfrm>
            <a:off x="2678224" y="1873583"/>
            <a:ext cx="4356000" cy="0"/>
          </a:xfrm>
          <a:prstGeom prst="line">
            <a:avLst/>
          </a:prstGeom>
          <a:noFill/>
          <a:ln w="12700">
            <a:solidFill>
              <a:schemeClr val="bg1">
                <a:lumMod val="50000"/>
              </a:schemeClr>
            </a:solidFill>
            <a:prstDash val="sysDot"/>
            <a:round/>
            <a:headEnd/>
            <a:tailEnd/>
          </a:ln>
        </p:spPr>
        <p:txBody>
          <a:bodyPr/>
          <a:lstStyle/>
          <a:p>
            <a:endParaRPr lang="es-ES" sz="1400" b="1"/>
          </a:p>
        </p:txBody>
      </p:sp>
      <p:sp>
        <p:nvSpPr>
          <p:cNvPr id="20" name="Rectangle 13"/>
          <p:cNvSpPr>
            <a:spLocks noChangeArrowheads="1"/>
          </p:cNvSpPr>
          <p:nvPr/>
        </p:nvSpPr>
        <p:spPr bwMode="gray">
          <a:xfrm>
            <a:off x="700064" y="3692528"/>
            <a:ext cx="1971675" cy="369888"/>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solidFill>
                  <a:schemeClr val="bg1">
                    <a:lumMod val="95000"/>
                  </a:schemeClr>
                </a:solidFill>
              </a:rPr>
              <a:t>Mercados</a:t>
            </a:r>
            <a:endParaRPr lang="en-GB" b="1" dirty="0" smtClean="0">
              <a:solidFill>
                <a:schemeClr val="bg1">
                  <a:lumMod val="95000"/>
                </a:schemeClr>
              </a:solidFill>
            </a:endParaRPr>
          </a:p>
          <a:p>
            <a:pPr algn="ctr" defTabSz="801688" eaLnBrk="0" hangingPunct="0"/>
            <a:r>
              <a:rPr lang="en-GB" b="1" dirty="0" err="1" smtClean="0">
                <a:solidFill>
                  <a:schemeClr val="bg1">
                    <a:lumMod val="95000"/>
                  </a:schemeClr>
                </a:solidFill>
              </a:rPr>
              <a:t>Internacionales</a:t>
            </a:r>
            <a:endParaRPr lang="en-GB" b="1" dirty="0">
              <a:solidFill>
                <a:schemeClr val="bg1">
                  <a:lumMod val="95000"/>
                </a:schemeClr>
              </a:solidFill>
            </a:endParaRPr>
          </a:p>
        </p:txBody>
      </p:sp>
      <p:sp>
        <p:nvSpPr>
          <p:cNvPr id="59" name="Text Box 16"/>
          <p:cNvSpPr txBox="1">
            <a:spLocks noChangeArrowheads="1"/>
          </p:cNvSpPr>
          <p:nvPr/>
        </p:nvSpPr>
        <p:spPr bwMode="auto">
          <a:xfrm>
            <a:off x="3198184" y="1930145"/>
            <a:ext cx="4232516"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Continuar con la temática exportadora en la estructura</a:t>
            </a:r>
          </a:p>
          <a:p>
            <a:pPr marL="177800" indent="-177800" defTabSz="801688">
              <a:spcBef>
                <a:spcPct val="20000"/>
              </a:spcBef>
            </a:pPr>
            <a:r>
              <a:rPr lang="es-PE" sz="1400" b="1" noProof="1" smtClean="0"/>
              <a:t>Curricular de Educación Secundaria y Superior</a:t>
            </a:r>
            <a:endParaRPr lang="es-ES" sz="1400" b="1" noProof="1"/>
          </a:p>
        </p:txBody>
      </p:sp>
      <p:sp>
        <p:nvSpPr>
          <p:cNvPr id="61" name="Text Box 18"/>
          <p:cNvSpPr txBox="1">
            <a:spLocks noChangeArrowheads="1"/>
          </p:cNvSpPr>
          <p:nvPr/>
        </p:nvSpPr>
        <p:spPr bwMode="auto">
          <a:xfrm>
            <a:off x="3194148" y="3537775"/>
            <a:ext cx="3743601"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Difusión de las oportunidades generadas por los</a:t>
            </a:r>
          </a:p>
          <a:p>
            <a:pPr marL="177800" indent="-177800" defTabSz="801688">
              <a:spcBef>
                <a:spcPct val="20000"/>
              </a:spcBef>
            </a:pPr>
            <a:r>
              <a:rPr lang="es-PE" sz="1400" b="1" noProof="1" smtClean="0"/>
              <a:t>Acuerdos Comerciales para su aprovechamiento</a:t>
            </a:r>
            <a:endParaRPr lang="es-ES" sz="1400" b="1" noProof="1"/>
          </a:p>
        </p:txBody>
      </p:sp>
      <p:sp>
        <p:nvSpPr>
          <p:cNvPr id="62" name="Text Box 19"/>
          <p:cNvSpPr txBox="1">
            <a:spLocks noChangeArrowheads="1"/>
          </p:cNvSpPr>
          <p:nvPr/>
        </p:nvSpPr>
        <p:spPr bwMode="auto">
          <a:xfrm>
            <a:off x="3192894" y="4301656"/>
            <a:ext cx="4258614"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Reconocimiento a la investigación en comercio exterior</a:t>
            </a:r>
          </a:p>
          <a:p>
            <a:pPr marL="177800" indent="-177800" defTabSz="801688">
              <a:spcBef>
                <a:spcPct val="20000"/>
              </a:spcBef>
            </a:pPr>
            <a:r>
              <a:rPr lang="es-PE" sz="1400" b="1" noProof="1" smtClean="0"/>
              <a:t>a través del Programa de Concursos Nacionales</a:t>
            </a:r>
            <a:endParaRPr lang="es-ES" sz="1400" b="1" noProof="1"/>
          </a:p>
        </p:txBody>
      </p:sp>
      <p:sp>
        <p:nvSpPr>
          <p:cNvPr id="63" name="Text Box 20"/>
          <p:cNvSpPr txBox="1">
            <a:spLocks noChangeArrowheads="1"/>
          </p:cNvSpPr>
          <p:nvPr/>
        </p:nvSpPr>
        <p:spPr bwMode="auto">
          <a:xfrm>
            <a:off x="3194148" y="2764466"/>
            <a:ext cx="3956223"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Fortalecimiento del Programa por módulos: Región</a:t>
            </a:r>
          </a:p>
          <a:p>
            <a:pPr marL="177800" indent="-177800" defTabSz="801688">
              <a:spcBef>
                <a:spcPct val="20000"/>
              </a:spcBef>
            </a:pPr>
            <a:r>
              <a:rPr lang="es-PE" sz="1400" b="1" noProof="1" smtClean="0"/>
              <a:t>Exporta a nivel nacional</a:t>
            </a:r>
            <a:endParaRPr lang="es-ES" sz="1400" b="1" noProof="1"/>
          </a:p>
        </p:txBody>
      </p:sp>
      <p:grpSp>
        <p:nvGrpSpPr>
          <p:cNvPr id="38" name="37 Grupo"/>
          <p:cNvGrpSpPr/>
          <p:nvPr/>
        </p:nvGrpSpPr>
        <p:grpSpPr>
          <a:xfrm>
            <a:off x="7336287" y="1804989"/>
            <a:ext cx="2420938" cy="3279775"/>
            <a:chOff x="1276350" y="1804988"/>
            <a:chExt cx="2420938" cy="3279775"/>
          </a:xfrm>
        </p:grpSpPr>
        <p:grpSp>
          <p:nvGrpSpPr>
            <p:cNvPr id="39" name="Group 3"/>
            <p:cNvGrpSpPr>
              <a:grpSpLocks/>
            </p:cNvGrpSpPr>
            <p:nvPr/>
          </p:nvGrpSpPr>
          <p:grpSpPr bwMode="auto">
            <a:xfrm>
              <a:off x="1276350" y="1804988"/>
              <a:ext cx="2420938" cy="3279776"/>
              <a:chOff x="1439" y="1137"/>
              <a:chExt cx="1525" cy="2066"/>
            </a:xfrm>
            <a:solidFill>
              <a:srgbClr val="FFFF00"/>
            </a:solidFill>
          </p:grpSpPr>
          <p:sp>
            <p:nvSpPr>
              <p:cNvPr id="41" name="Freeform 4"/>
              <p:cNvSpPr>
                <a:spLocks/>
              </p:cNvSpPr>
              <p:nvPr/>
            </p:nvSpPr>
            <p:spPr bwMode="auto">
              <a:xfrm flipH="1" flipV="1">
                <a:off x="1449" y="1720"/>
                <a:ext cx="1012" cy="148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pFill/>
              <a:ln w="9525">
                <a:solidFill>
                  <a:schemeClr val="bg1"/>
                </a:solidFill>
                <a:round/>
                <a:headEnd/>
                <a:tailEnd/>
              </a:ln>
            </p:spPr>
            <p:txBody>
              <a:bodyPr/>
              <a:lstStyle/>
              <a:p>
                <a:endParaRPr lang="es-ES"/>
              </a:p>
            </p:txBody>
          </p:sp>
          <p:sp>
            <p:nvSpPr>
              <p:cNvPr id="42" name="Freeform 5"/>
              <p:cNvSpPr>
                <a:spLocks/>
              </p:cNvSpPr>
              <p:nvPr/>
            </p:nvSpPr>
            <p:spPr bwMode="auto">
              <a:xfrm>
                <a:off x="1439" y="1137"/>
                <a:ext cx="1525" cy="204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pFill/>
              <a:ln w="3175">
                <a:solidFill>
                  <a:schemeClr val="bg1"/>
                </a:solidFill>
                <a:miter lim="800000"/>
                <a:headEnd/>
                <a:tailEnd/>
              </a:ln>
            </p:spPr>
            <p:txBody>
              <a:bodyPr/>
              <a:lstStyle/>
              <a:p>
                <a:pPr>
                  <a:defRPr/>
                </a:pPr>
                <a:endParaRPr lang="en-US">
                  <a:latin typeface="Arial" charset="0"/>
                  <a:cs typeface="Arial" charset="0"/>
                </a:endParaRPr>
              </a:p>
            </p:txBody>
          </p:sp>
        </p:grpSp>
        <p:sp>
          <p:nvSpPr>
            <p:cNvPr id="40" name="Rectangle 13"/>
            <p:cNvSpPr>
              <a:spLocks noChangeArrowheads="1"/>
            </p:cNvSpPr>
            <p:nvPr/>
          </p:nvSpPr>
          <p:spPr bwMode="gray">
            <a:xfrm>
              <a:off x="1695432" y="2697161"/>
              <a:ext cx="1695450" cy="369887"/>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t>Oferta</a:t>
              </a:r>
              <a:r>
                <a:rPr lang="en-GB" b="1" dirty="0" smtClean="0"/>
                <a:t> </a:t>
              </a:r>
            </a:p>
            <a:p>
              <a:pPr algn="ctr" defTabSz="801688" eaLnBrk="0" hangingPunct="0"/>
              <a:r>
                <a:rPr lang="en-GB" b="1" dirty="0" smtClean="0"/>
                <a:t>Exportable</a:t>
              </a:r>
              <a:endParaRPr lang="en-GB"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1.11111E-6 L -0.04583 -1.11111E-6 " pathEditMode="relative" rAng="0" ptsTypes="AA">
                                      <p:cBhvr>
                                        <p:cTn id="6" dur="2000" fill="hold"/>
                                        <p:tgtEl>
                                          <p:spTgt spid="6"/>
                                        </p:tgtEl>
                                        <p:attrNameLst>
                                          <p:attrName>ppt_x</p:attrName>
                                          <p:attrName>ppt_y</p:attrName>
                                        </p:attrNameLst>
                                      </p:cBhvr>
                                      <p:rCtr x="-23" y="0"/>
                                    </p:animMotion>
                                  </p:childTnLst>
                                </p:cTn>
                              </p:par>
                              <p:par>
                                <p:cTn id="7" presetID="6" presetClass="emph" presetSubtype="0" fill="hold" nodeType="withEffect">
                                  <p:stCondLst>
                                    <p:cond delay="0"/>
                                  </p:stCondLst>
                                  <p:childTnLst>
                                    <p:animScale>
                                      <p:cBhvr>
                                        <p:cTn id="8" dur="2000" fill="hold"/>
                                        <p:tgtEl>
                                          <p:spTgt spid="6"/>
                                        </p:tgtEl>
                                      </p:cBhvr>
                                      <p:by x="90000" y="90000"/>
                                    </p:animScale>
                                  </p:childTnLst>
                                </p:cTn>
                              </p:par>
                            </p:childTnLst>
                          </p:cTn>
                        </p:par>
                        <p:par>
                          <p:cTn id="9" fill="hold">
                            <p:stCondLst>
                              <p:cond delay="2000"/>
                            </p:stCondLst>
                            <p:childTnLst>
                              <p:par>
                                <p:cTn id="10" presetID="2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
                                        <p:tgtEl>
                                          <p:spTgt spid="18"/>
                                        </p:tgtEl>
                                      </p:cBhvr>
                                    </p:animEffect>
                                  </p:childTnLst>
                                </p:cTn>
                              </p:par>
                            </p:childTnLst>
                          </p:cTn>
                        </p:par>
                        <p:par>
                          <p:cTn id="13" fill="hold">
                            <p:stCondLst>
                              <p:cond delay="21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00"/>
                                        <p:tgtEl>
                                          <p:spTgt spid="14"/>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
                                        <p:tgtEl>
                                          <p:spTgt spid="15"/>
                                        </p:tgtEl>
                                      </p:cBhvr>
                                    </p:animEffect>
                                  </p:childTnLst>
                                </p:cTn>
                              </p:par>
                            </p:childTnLst>
                          </p:cTn>
                        </p:par>
                        <p:par>
                          <p:cTn id="21" fill="hold">
                            <p:stCondLst>
                              <p:cond delay="23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00"/>
                                        <p:tgtEl>
                                          <p:spTgt spid="16"/>
                                        </p:tgtEl>
                                      </p:cBhvr>
                                    </p:animEffect>
                                  </p:childTnLst>
                                </p:cTn>
                              </p:par>
                            </p:childTnLst>
                          </p:cTn>
                        </p:par>
                        <p:par>
                          <p:cTn id="25" fill="hold">
                            <p:stCondLst>
                              <p:cond delay="24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59"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ChangeArrowheads="1"/>
          </p:cNvSpPr>
          <p:nvPr/>
        </p:nvSpPr>
        <p:spPr bwMode="auto">
          <a:xfrm>
            <a:off x="762573" y="4930775"/>
            <a:ext cx="8382000" cy="1446540"/>
          </a:xfrm>
          <a:prstGeom prst="rect">
            <a:avLst/>
          </a:prstGeom>
          <a:noFill/>
          <a:ln w="9525">
            <a:noFill/>
            <a:miter lim="800000"/>
            <a:headEnd/>
            <a:tailEnd/>
          </a:ln>
        </p:spPr>
        <p:txBody>
          <a:bodyPr lIns="91429" tIns="45715" rIns="91429" bIns="45715">
            <a:spAutoFit/>
          </a:bodyPr>
          <a:lstStyle/>
          <a:p>
            <a:pPr algn="ctr"/>
            <a:r>
              <a:rPr lang="es-PE" sz="2200" b="1" dirty="0">
                <a:latin typeface="Tahoma" pitchFamily="34" charset="0"/>
                <a:ea typeface="ＭＳ Ｐゴシック"/>
                <a:cs typeface="Tahoma" pitchFamily="34" charset="0"/>
              </a:rPr>
              <a:t>Eduardo Ferreyros Kuppers</a:t>
            </a:r>
          </a:p>
          <a:p>
            <a:pPr algn="ctr"/>
            <a:r>
              <a:rPr lang="es-ES" sz="2200" dirty="0" smtClean="0">
                <a:latin typeface="Tahoma" pitchFamily="34" charset="0"/>
                <a:ea typeface="ＭＳ Ｐゴシック"/>
                <a:cs typeface="Tahoma" pitchFamily="34" charset="0"/>
              </a:rPr>
              <a:t>Ministro de </a:t>
            </a:r>
            <a:r>
              <a:rPr lang="es-ES" sz="2200" dirty="0">
                <a:latin typeface="Tahoma" pitchFamily="34" charset="0"/>
                <a:ea typeface="ＭＳ Ｐゴシック"/>
                <a:cs typeface="Tahoma" pitchFamily="34" charset="0"/>
              </a:rPr>
              <a:t>Comercio Exterior y </a:t>
            </a:r>
            <a:r>
              <a:rPr lang="es-ES" sz="2200" dirty="0" smtClean="0">
                <a:latin typeface="Tahoma" pitchFamily="34" charset="0"/>
                <a:ea typeface="ＭＳ Ｐゴシック"/>
                <a:cs typeface="Tahoma" pitchFamily="34" charset="0"/>
              </a:rPr>
              <a:t>Turismo</a:t>
            </a:r>
          </a:p>
          <a:p>
            <a:pPr algn="ctr"/>
            <a:endParaRPr lang="es-ES" sz="2200" dirty="0">
              <a:ea typeface="ＭＳ Ｐゴシック"/>
              <a:cs typeface="Tahoma" pitchFamily="34" charset="0"/>
            </a:endParaRPr>
          </a:p>
          <a:p>
            <a:pPr algn="ctr"/>
            <a:r>
              <a:rPr lang="es-ES" sz="2200" dirty="0" smtClean="0">
                <a:latin typeface="Tahoma" pitchFamily="34" charset="0"/>
                <a:ea typeface="ＭＳ Ｐゴシック"/>
                <a:cs typeface="Tahoma" pitchFamily="34" charset="0"/>
              </a:rPr>
              <a:t>5 de Julio de 2011</a:t>
            </a:r>
            <a:endParaRPr lang="es-ES" sz="2200" dirty="0">
              <a:latin typeface="Tahoma" pitchFamily="34" charset="0"/>
              <a:ea typeface="ＭＳ Ｐゴシック"/>
              <a:cs typeface="Tahoma" pitchFamily="34" charset="0"/>
            </a:endParaRPr>
          </a:p>
        </p:txBody>
      </p:sp>
      <p:sp>
        <p:nvSpPr>
          <p:cNvPr id="15362" name="Rectangle 2"/>
          <p:cNvSpPr>
            <a:spLocks noGrp="1" noChangeArrowheads="1"/>
          </p:cNvSpPr>
          <p:nvPr>
            <p:ph type="ctrTitle"/>
          </p:nvPr>
        </p:nvSpPr>
        <p:spPr>
          <a:xfrm>
            <a:off x="1046375" y="1809946"/>
            <a:ext cx="7914490" cy="1325772"/>
          </a:xfrm>
        </p:spPr>
        <p:txBody>
          <a:bodyPr/>
          <a:lstStyle/>
          <a:p>
            <a:pPr eaLnBrk="1" hangingPunct="1"/>
            <a:r>
              <a:rPr lang="es-ES" sz="3200" b="1" dirty="0" smtClean="0">
                <a:latin typeface="Tahoma" pitchFamily="34" charset="0"/>
                <a:ea typeface="ＭＳ Ｐゴシック"/>
                <a:cs typeface="Tahoma" pitchFamily="34" charset="0"/>
              </a:rPr>
              <a:t>Perú: Retos de los Procesos de Negociación</a:t>
            </a:r>
            <a:endParaRPr lang="es-ES" sz="3200" dirty="0" smtClean="0">
              <a:latin typeface="Tahoma" pitchFamily="34" charset="0"/>
              <a:ea typeface="ＭＳ Ｐゴシック"/>
              <a:cs typeface="Tahoma" pitchFamily="34" charset="0"/>
            </a:endParaRPr>
          </a:p>
        </p:txBody>
      </p:sp>
      <p:grpSp>
        <p:nvGrpSpPr>
          <p:cNvPr id="2" name="15 Grupo"/>
          <p:cNvGrpSpPr>
            <a:grpSpLocks/>
          </p:cNvGrpSpPr>
          <p:nvPr/>
        </p:nvGrpSpPr>
        <p:grpSpPr bwMode="auto">
          <a:xfrm>
            <a:off x="15493" y="3415232"/>
            <a:ext cx="9858375" cy="811576"/>
            <a:chOff x="-28575" y="2951387"/>
            <a:chExt cx="9858375" cy="1011013"/>
          </a:xfrm>
        </p:grpSpPr>
        <p:pic>
          <p:nvPicPr>
            <p:cNvPr id="4103" name="Picture 7" descr="F:\img_cabecera\81585994.jpg"/>
            <p:cNvPicPr>
              <a:picLocks noChangeAspect="1" noChangeArrowheads="1"/>
            </p:cNvPicPr>
            <p:nvPr/>
          </p:nvPicPr>
          <p:blipFill>
            <a:blip r:embed="rId3" cstate="print"/>
            <a:srcRect t="-14570"/>
            <a:stretch>
              <a:fillRect/>
            </a:stretch>
          </p:blipFill>
          <p:spPr bwMode="auto">
            <a:xfrm>
              <a:off x="-28575" y="2951387"/>
              <a:ext cx="1600200" cy="952500"/>
            </a:xfrm>
            <a:prstGeom prst="rect">
              <a:avLst/>
            </a:prstGeom>
            <a:ln>
              <a:noFill/>
            </a:ln>
            <a:effectLst>
              <a:softEdge rad="112500"/>
            </a:effectLst>
          </p:spPr>
        </p:pic>
        <p:pic>
          <p:nvPicPr>
            <p:cNvPr id="4112" name="Picture 16" descr="http://www.peru.info/Temario/bigPhoto/sunset_tambopata_river_1823.jpg"/>
            <p:cNvPicPr>
              <a:picLocks noChangeAspect="1" noChangeArrowheads="1"/>
            </p:cNvPicPr>
            <p:nvPr/>
          </p:nvPicPr>
          <p:blipFill>
            <a:blip r:embed="rId4" cstate="print"/>
            <a:srcRect/>
            <a:stretch>
              <a:fillRect/>
            </a:stretch>
          </p:blipFill>
          <p:spPr bwMode="auto">
            <a:xfrm>
              <a:off x="2819287" y="3053548"/>
              <a:ext cx="1524113" cy="883400"/>
            </a:xfrm>
            <a:prstGeom prst="rect">
              <a:avLst/>
            </a:prstGeom>
            <a:ln>
              <a:noFill/>
            </a:ln>
            <a:effectLst>
              <a:softEdge rad="112500"/>
            </a:effectLst>
          </p:spPr>
        </p:pic>
        <p:pic>
          <p:nvPicPr>
            <p:cNvPr id="4116" name="Picture 20"/>
            <p:cNvPicPr>
              <a:picLocks noChangeAspect="1" noChangeArrowheads="1"/>
            </p:cNvPicPr>
            <p:nvPr/>
          </p:nvPicPr>
          <p:blipFill>
            <a:blip r:embed="rId5" cstate="print"/>
            <a:srcRect l="15525" t="48438" r="33674" b="30176"/>
            <a:stretch>
              <a:fillRect/>
            </a:stretch>
          </p:blipFill>
          <p:spPr bwMode="auto">
            <a:xfrm>
              <a:off x="4253386" y="3045173"/>
              <a:ext cx="1447800" cy="879127"/>
            </a:xfrm>
            <a:prstGeom prst="rect">
              <a:avLst/>
            </a:prstGeom>
            <a:ln>
              <a:noFill/>
            </a:ln>
            <a:effectLst>
              <a:softEdge rad="112500"/>
            </a:effectLst>
          </p:spPr>
        </p:pic>
        <p:pic>
          <p:nvPicPr>
            <p:cNvPr id="4118" name="Picture 22"/>
            <p:cNvPicPr>
              <a:picLocks noChangeAspect="1" noChangeArrowheads="1"/>
            </p:cNvPicPr>
            <p:nvPr/>
          </p:nvPicPr>
          <p:blipFill>
            <a:blip r:embed="rId6" cstate="print"/>
            <a:srcRect l="10938" t="48242" r="28047" b="30176"/>
            <a:stretch>
              <a:fillRect/>
            </a:stretch>
          </p:blipFill>
          <p:spPr bwMode="auto">
            <a:xfrm>
              <a:off x="5587603" y="3079820"/>
              <a:ext cx="1441847" cy="854005"/>
            </a:xfrm>
            <a:prstGeom prst="rect">
              <a:avLst/>
            </a:prstGeom>
            <a:ln>
              <a:noFill/>
            </a:ln>
            <a:effectLst>
              <a:softEdge rad="112500"/>
            </a:effectLst>
          </p:spPr>
        </p:pic>
        <p:pic>
          <p:nvPicPr>
            <p:cNvPr id="4120" name="Picture 24" descr="http://www.gourmetgirlmagazine.com/09/07/images/Peru.jpg"/>
            <p:cNvPicPr>
              <a:picLocks noChangeAspect="1" noChangeArrowheads="1"/>
            </p:cNvPicPr>
            <p:nvPr/>
          </p:nvPicPr>
          <p:blipFill>
            <a:blip r:embed="rId7" cstate="print"/>
            <a:srcRect/>
            <a:stretch>
              <a:fillRect/>
            </a:stretch>
          </p:blipFill>
          <p:spPr bwMode="auto">
            <a:xfrm>
              <a:off x="1396736" y="3013418"/>
              <a:ext cx="1565539" cy="928995"/>
            </a:xfrm>
            <a:prstGeom prst="rect">
              <a:avLst/>
            </a:prstGeom>
            <a:ln>
              <a:noFill/>
            </a:ln>
            <a:effectLst>
              <a:softEdge rad="112500"/>
            </a:effectLst>
          </p:spPr>
        </p:pic>
        <p:pic>
          <p:nvPicPr>
            <p:cNvPr id="14" name="13 Imagen" descr="007611.jpg"/>
            <p:cNvPicPr>
              <a:picLocks noChangeAspect="1"/>
            </p:cNvPicPr>
            <p:nvPr/>
          </p:nvPicPr>
          <p:blipFill>
            <a:blip r:embed="rId8" cstate="print"/>
            <a:stretch>
              <a:fillRect/>
            </a:stretch>
          </p:blipFill>
          <p:spPr>
            <a:xfrm>
              <a:off x="6991350" y="3076574"/>
              <a:ext cx="1485900" cy="885826"/>
            </a:xfrm>
            <a:prstGeom prst="rect">
              <a:avLst/>
            </a:prstGeom>
            <a:ln>
              <a:noFill/>
            </a:ln>
            <a:effectLst>
              <a:softEdge rad="112500"/>
            </a:effectLst>
          </p:spPr>
        </p:pic>
        <p:pic>
          <p:nvPicPr>
            <p:cNvPr id="15" name="Picture 8" descr="PLP36"/>
            <p:cNvPicPr>
              <a:picLocks noChangeAspect="1" noChangeArrowheads="1"/>
            </p:cNvPicPr>
            <p:nvPr/>
          </p:nvPicPr>
          <p:blipFill>
            <a:blip r:embed="rId9" cstate="print"/>
            <a:srcRect l="8324" t="4935" r="8086" b="6508"/>
            <a:stretch>
              <a:fillRect/>
            </a:stretch>
          </p:blipFill>
          <p:spPr bwMode="auto">
            <a:xfrm>
              <a:off x="8367717" y="3067050"/>
              <a:ext cx="1462083" cy="857250"/>
            </a:xfrm>
            <a:prstGeom prst="rect">
              <a:avLst/>
            </a:prstGeom>
            <a:ln>
              <a:noFill/>
            </a:ln>
            <a:effectLst>
              <a:softEdge rad="112500"/>
            </a:effectLst>
          </p:spPr>
        </p:pic>
      </p:grpSp>
      <p:pic>
        <p:nvPicPr>
          <p:cNvPr id="16" name="6 Imagen" descr="Descripción: cid:image002.png@01CBE3FB.0001DE50"/>
          <p:cNvPicPr>
            <a:picLocks noChangeAspect="1" noChangeArrowheads="1"/>
          </p:cNvPicPr>
          <p:nvPr/>
        </p:nvPicPr>
        <p:blipFill>
          <a:blip r:embed="rId10" cstate="print"/>
          <a:srcRect l="3983" t="5145" r="4539" b="4008"/>
          <a:stretch>
            <a:fillRect/>
          </a:stretch>
        </p:blipFill>
        <p:spPr bwMode="auto">
          <a:xfrm>
            <a:off x="3833868" y="121185"/>
            <a:ext cx="2214391" cy="14982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pa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87463"/>
            <a:ext cx="9906000" cy="555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 Box 19"/>
          <p:cNvSpPr txBox="1">
            <a:spLocks noChangeArrowheads="1"/>
          </p:cNvSpPr>
          <p:nvPr/>
        </p:nvSpPr>
        <p:spPr bwMode="auto">
          <a:xfrm>
            <a:off x="0" y="928689"/>
            <a:ext cx="9906000" cy="561975"/>
          </a:xfrm>
          <a:prstGeom prst="rect">
            <a:avLst/>
          </a:prstGeom>
          <a:solidFill>
            <a:srgbClr val="99CCFF"/>
          </a:solidFill>
          <a:ln w="9525" cap="rnd" algn="ctr">
            <a:noFill/>
            <a:miter lim="800000"/>
            <a:headEnd/>
            <a:tailEnd/>
          </a:ln>
        </p:spPr>
        <p:txBody>
          <a:bodyPr anchor="ctr"/>
          <a:lstStyle/>
          <a:p>
            <a:pPr fontAlgn="auto">
              <a:spcBef>
                <a:spcPct val="50000"/>
              </a:spcBef>
              <a:spcAft>
                <a:spcPts val="0"/>
              </a:spcAft>
              <a:defRPr/>
            </a:pPr>
            <a:endParaRPr lang="es-PE" b="1" dirty="0">
              <a:solidFill>
                <a:prstClr val="black"/>
              </a:solidFill>
              <a:latin typeface="Calibri"/>
            </a:endParaRPr>
          </a:p>
        </p:txBody>
      </p:sp>
      <p:pic>
        <p:nvPicPr>
          <p:cNvPr id="5" name="Picture 3" descr="per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48777" y="4492626"/>
            <a:ext cx="405871" cy="68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amarill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48776" y="4024313"/>
            <a:ext cx="1484180"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amarillo_1"/>
          <p:cNvPicPr preferRelativeResize="0">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06331" y="3340101"/>
            <a:ext cx="878813" cy="68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Freeform 20"/>
          <p:cNvSpPr>
            <a:spLocks/>
          </p:cNvSpPr>
          <p:nvPr/>
        </p:nvSpPr>
        <p:spPr bwMode="auto">
          <a:xfrm>
            <a:off x="4359672" y="4835526"/>
            <a:ext cx="32676" cy="4763"/>
          </a:xfrm>
          <a:custGeom>
            <a:avLst/>
            <a:gdLst>
              <a:gd name="T0" fmla="*/ 2147483647 w 17"/>
              <a:gd name="T1" fmla="*/ 0 h 1"/>
              <a:gd name="T2" fmla="*/ 0 w 17"/>
              <a:gd name="T3" fmla="*/ 0 h 1"/>
              <a:gd name="T4" fmla="*/ 214748364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6" y="0"/>
                </a:moveTo>
                <a:lnTo>
                  <a:pt x="0" y="0"/>
                </a:lnTo>
                <a:lnTo>
                  <a:pt x="16" y="0"/>
                </a:lnTo>
              </a:path>
            </a:pathLst>
          </a:custGeom>
          <a:solidFill>
            <a:srgbClr val="D6D6D6"/>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84" name="Freeform 21"/>
          <p:cNvSpPr>
            <a:spLocks/>
          </p:cNvSpPr>
          <p:nvPr/>
        </p:nvSpPr>
        <p:spPr bwMode="auto">
          <a:xfrm>
            <a:off x="4038071" y="5078414"/>
            <a:ext cx="34396" cy="1587"/>
          </a:xfrm>
          <a:custGeom>
            <a:avLst/>
            <a:gdLst>
              <a:gd name="T0" fmla="*/ 2147483647 w 17"/>
              <a:gd name="T1" fmla="*/ 0 h 1"/>
              <a:gd name="T2" fmla="*/ 2147483647 w 17"/>
              <a:gd name="T3" fmla="*/ 0 h 1"/>
              <a:gd name="T4" fmla="*/ 2147483647 w 17"/>
              <a:gd name="T5" fmla="*/ 0 h 1"/>
              <a:gd name="T6" fmla="*/ 0 w 17"/>
              <a:gd name="T7" fmla="*/ 0 h 1"/>
              <a:gd name="T8" fmla="*/ 2147483647 w 17"/>
              <a:gd name="T9" fmla="*/ 0 h 1"/>
              <a:gd name="T10" fmla="*/ 2147483647 w 17"/>
              <a:gd name="T11" fmla="*/ 0 h 1"/>
              <a:gd name="T12" fmla="*/ 2147483647 w 17"/>
              <a:gd name="T13" fmla="*/ 0 h 1"/>
              <a:gd name="T14" fmla="*/ 2147483647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2" y="0"/>
                </a:moveTo>
                <a:lnTo>
                  <a:pt x="8" y="0"/>
                </a:lnTo>
                <a:lnTo>
                  <a:pt x="4" y="0"/>
                </a:lnTo>
                <a:lnTo>
                  <a:pt x="0" y="0"/>
                </a:lnTo>
                <a:lnTo>
                  <a:pt x="8" y="0"/>
                </a:lnTo>
                <a:lnTo>
                  <a:pt x="12" y="0"/>
                </a:lnTo>
                <a:lnTo>
                  <a:pt x="16" y="0"/>
                </a:lnTo>
                <a:lnTo>
                  <a:pt x="12" y="0"/>
                </a:lnTo>
              </a:path>
            </a:pathLst>
          </a:custGeom>
          <a:solidFill>
            <a:srgbClr val="D6D6D6"/>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85" name="Freeform 22"/>
          <p:cNvSpPr>
            <a:spLocks/>
          </p:cNvSpPr>
          <p:nvPr/>
        </p:nvSpPr>
        <p:spPr bwMode="auto">
          <a:xfrm>
            <a:off x="4321838" y="6646863"/>
            <a:ext cx="1719" cy="44450"/>
          </a:xfrm>
          <a:custGeom>
            <a:avLst/>
            <a:gdLst>
              <a:gd name="T0" fmla="*/ 0 w 1"/>
              <a:gd name="T1" fmla="*/ 2147483647 h 17"/>
              <a:gd name="T2" fmla="*/ 0 w 1"/>
              <a:gd name="T3" fmla="*/ 2147483647 h 17"/>
              <a:gd name="T4" fmla="*/ 0 w 1"/>
              <a:gd name="T5" fmla="*/ 2147483647 h 17"/>
              <a:gd name="T6" fmla="*/ 0 w 1"/>
              <a:gd name="T7" fmla="*/ 2147483647 h 17"/>
              <a:gd name="T8" fmla="*/ 0 w 1"/>
              <a:gd name="T9" fmla="*/ 0 h 17"/>
              <a:gd name="T10" fmla="*/ 0 w 1"/>
              <a:gd name="T11" fmla="*/ 2147483647 h 17"/>
              <a:gd name="T12" fmla="*/ 0 w 1"/>
              <a:gd name="T13" fmla="*/ 2147483647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0"/>
                </a:moveTo>
                <a:lnTo>
                  <a:pt x="0" y="16"/>
                </a:lnTo>
                <a:lnTo>
                  <a:pt x="0" y="10"/>
                </a:lnTo>
                <a:lnTo>
                  <a:pt x="0" y="5"/>
                </a:lnTo>
                <a:lnTo>
                  <a:pt x="0" y="0"/>
                </a:lnTo>
                <a:lnTo>
                  <a:pt x="0" y="5"/>
                </a:lnTo>
                <a:lnTo>
                  <a:pt x="0" y="10"/>
                </a:lnTo>
              </a:path>
            </a:pathLst>
          </a:custGeom>
          <a:solidFill>
            <a:srgbClr val="D6D6D6"/>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86" name="Freeform 23"/>
          <p:cNvSpPr>
            <a:spLocks/>
          </p:cNvSpPr>
          <p:nvPr/>
        </p:nvSpPr>
        <p:spPr bwMode="auto">
          <a:xfrm>
            <a:off x="1408510" y="4141788"/>
            <a:ext cx="32676" cy="4762"/>
          </a:xfrm>
          <a:custGeom>
            <a:avLst/>
            <a:gdLst>
              <a:gd name="T0" fmla="*/ 2147483647 w 17"/>
              <a:gd name="T1" fmla="*/ 0 h 1"/>
              <a:gd name="T2" fmla="*/ 2147483647 w 17"/>
              <a:gd name="T3" fmla="*/ 0 h 1"/>
              <a:gd name="T4" fmla="*/ 2147483647 w 17"/>
              <a:gd name="T5" fmla="*/ 0 h 1"/>
              <a:gd name="T6" fmla="*/ 0 w 17"/>
              <a:gd name="T7" fmla="*/ 0 h 1"/>
              <a:gd name="T8" fmla="*/ 2147483647 w 17"/>
              <a:gd name="T9" fmla="*/ 0 h 1"/>
              <a:gd name="T10" fmla="*/ 2147483647 w 17"/>
              <a:gd name="T11" fmla="*/ 0 h 1"/>
              <a:gd name="T12" fmla="*/ 2147483647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16" y="0"/>
                </a:moveTo>
                <a:lnTo>
                  <a:pt x="10" y="0"/>
                </a:lnTo>
                <a:lnTo>
                  <a:pt x="5" y="0"/>
                </a:lnTo>
                <a:lnTo>
                  <a:pt x="0" y="0"/>
                </a:lnTo>
                <a:lnTo>
                  <a:pt x="5" y="0"/>
                </a:lnTo>
                <a:lnTo>
                  <a:pt x="10" y="0"/>
                </a:lnTo>
                <a:lnTo>
                  <a:pt x="16" y="0"/>
                </a:lnTo>
              </a:path>
            </a:pathLst>
          </a:custGeom>
          <a:solidFill>
            <a:schemeClr val="bg1"/>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87" name="Freeform 24"/>
          <p:cNvSpPr>
            <a:spLocks/>
          </p:cNvSpPr>
          <p:nvPr/>
        </p:nvSpPr>
        <p:spPr bwMode="auto">
          <a:xfrm>
            <a:off x="877094" y="4675189"/>
            <a:ext cx="34396" cy="3175"/>
          </a:xfrm>
          <a:custGeom>
            <a:avLst/>
            <a:gdLst>
              <a:gd name="T0" fmla="*/ 2147483647 w 17"/>
              <a:gd name="T1" fmla="*/ 0 h 1"/>
              <a:gd name="T2" fmla="*/ 2147483647 w 17"/>
              <a:gd name="T3" fmla="*/ 0 h 1"/>
              <a:gd name="T4" fmla="*/ 2147483647 w 17"/>
              <a:gd name="T5" fmla="*/ 0 h 1"/>
              <a:gd name="T6" fmla="*/ 0 w 17"/>
              <a:gd name="T7" fmla="*/ 0 h 1"/>
              <a:gd name="T8" fmla="*/ 2147483647 w 17"/>
              <a:gd name="T9" fmla="*/ 0 h 1"/>
              <a:gd name="T10" fmla="*/ 2147483647 w 17"/>
              <a:gd name="T11" fmla="*/ 0 h 1"/>
              <a:gd name="T12" fmla="*/ 2147483647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16" y="0"/>
                </a:moveTo>
                <a:lnTo>
                  <a:pt x="10" y="0"/>
                </a:lnTo>
                <a:lnTo>
                  <a:pt x="5" y="0"/>
                </a:lnTo>
                <a:lnTo>
                  <a:pt x="0" y="0"/>
                </a:lnTo>
                <a:lnTo>
                  <a:pt x="5" y="0"/>
                </a:lnTo>
                <a:lnTo>
                  <a:pt x="10" y="0"/>
                </a:lnTo>
                <a:lnTo>
                  <a:pt x="16" y="0"/>
                </a:lnTo>
              </a:path>
            </a:pathLst>
          </a:custGeom>
          <a:solidFill>
            <a:schemeClr val="bg1"/>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88" name="Freeform 25"/>
          <p:cNvSpPr>
            <a:spLocks/>
          </p:cNvSpPr>
          <p:nvPr/>
        </p:nvSpPr>
        <p:spPr bwMode="auto">
          <a:xfrm>
            <a:off x="854737" y="5424488"/>
            <a:ext cx="32676" cy="4762"/>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6" y="0"/>
                </a:lnTo>
                <a:lnTo>
                  <a:pt x="0" y="0"/>
                </a:lnTo>
              </a:path>
            </a:pathLst>
          </a:custGeom>
          <a:solidFill>
            <a:schemeClr val="bg1"/>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89" name="Freeform 26"/>
          <p:cNvSpPr>
            <a:spLocks/>
          </p:cNvSpPr>
          <p:nvPr/>
        </p:nvSpPr>
        <p:spPr bwMode="auto">
          <a:xfrm>
            <a:off x="1038754" y="5451476"/>
            <a:ext cx="0" cy="41275"/>
          </a:xfrm>
          <a:custGeom>
            <a:avLst/>
            <a:gdLst>
              <a:gd name="T0" fmla="*/ 0 w 1"/>
              <a:gd name="T1" fmla="*/ 2147483647 h 17"/>
              <a:gd name="T2" fmla="*/ 0 w 1"/>
              <a:gd name="T3" fmla="*/ 0 h 17"/>
              <a:gd name="T4" fmla="*/ 0 w 1"/>
              <a:gd name="T5" fmla="*/ 2147483647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chemeClr val="bg1"/>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3090" name="Freeform 27"/>
          <p:cNvSpPr>
            <a:spLocks/>
          </p:cNvSpPr>
          <p:nvPr/>
        </p:nvSpPr>
        <p:spPr bwMode="auto">
          <a:xfrm>
            <a:off x="1618324" y="5176838"/>
            <a:ext cx="32676" cy="4762"/>
          </a:xfrm>
          <a:custGeom>
            <a:avLst/>
            <a:gdLst>
              <a:gd name="T0" fmla="*/ 2147483647 w 17"/>
              <a:gd name="T1" fmla="*/ 0 h 1"/>
              <a:gd name="T2" fmla="*/ 2147483647 w 17"/>
              <a:gd name="T3" fmla="*/ 0 h 1"/>
              <a:gd name="T4" fmla="*/ 2147483647 w 17"/>
              <a:gd name="T5" fmla="*/ 0 h 1"/>
              <a:gd name="T6" fmla="*/ 2147483647 w 17"/>
              <a:gd name="T7" fmla="*/ 0 h 1"/>
              <a:gd name="T8" fmla="*/ 0 w 17"/>
              <a:gd name="T9" fmla="*/ 0 h 1"/>
              <a:gd name="T10" fmla="*/ 2147483647 w 17"/>
              <a:gd name="T11" fmla="*/ 0 h 1"/>
              <a:gd name="T12" fmla="*/ 2147483647 w 17"/>
              <a:gd name="T13" fmla="*/ 0 h 1"/>
              <a:gd name="T14" fmla="*/ 2147483647 w 17"/>
              <a:gd name="T15" fmla="*/ 0 h 1"/>
              <a:gd name="T16" fmla="*/ 2147483647 w 1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
              <a:gd name="T29" fmla="*/ 17 w 17"/>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
                <a:moveTo>
                  <a:pt x="16" y="0"/>
                </a:moveTo>
                <a:lnTo>
                  <a:pt x="13" y="0"/>
                </a:lnTo>
                <a:lnTo>
                  <a:pt x="10" y="0"/>
                </a:lnTo>
                <a:lnTo>
                  <a:pt x="5" y="0"/>
                </a:lnTo>
                <a:lnTo>
                  <a:pt x="0" y="0"/>
                </a:lnTo>
                <a:lnTo>
                  <a:pt x="5" y="0"/>
                </a:lnTo>
                <a:lnTo>
                  <a:pt x="10" y="0"/>
                </a:lnTo>
                <a:lnTo>
                  <a:pt x="13" y="0"/>
                </a:lnTo>
                <a:lnTo>
                  <a:pt x="16" y="0"/>
                </a:lnTo>
              </a:path>
            </a:pathLst>
          </a:custGeom>
          <a:solidFill>
            <a:schemeClr val="bg1"/>
          </a:solidFill>
          <a:ln w="9525" cap="rnd">
            <a:noFill/>
            <a:round/>
            <a:headEnd type="none" w="sm" len="sm"/>
            <a:tailEnd type="none" w="sm" len="sm"/>
          </a:ln>
        </p:spPr>
        <p:txBody>
          <a:bodyPr/>
          <a:lstStyle/>
          <a:p>
            <a:pPr fontAlgn="auto">
              <a:spcBef>
                <a:spcPts val="0"/>
              </a:spcBef>
              <a:spcAft>
                <a:spcPts val="0"/>
              </a:spcAft>
              <a:defRPr/>
            </a:pPr>
            <a:endParaRPr lang="es-ES" sz="1200" dirty="0">
              <a:solidFill>
                <a:prstClr val="black"/>
              </a:solidFill>
              <a:latin typeface="Calibri"/>
            </a:endParaRPr>
          </a:p>
        </p:txBody>
      </p:sp>
      <p:sp>
        <p:nvSpPr>
          <p:cNvPr id="29" name="Oval 28"/>
          <p:cNvSpPr>
            <a:spLocks noChangeArrowheads="1"/>
          </p:cNvSpPr>
          <p:nvPr/>
        </p:nvSpPr>
        <p:spPr bwMode="auto">
          <a:xfrm>
            <a:off x="5752704" y="3236913"/>
            <a:ext cx="825500" cy="43180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India</a:t>
            </a:r>
          </a:p>
        </p:txBody>
      </p:sp>
      <p:sp>
        <p:nvSpPr>
          <p:cNvPr id="30" name="Oval 29"/>
          <p:cNvSpPr>
            <a:spLocks noChangeArrowheads="1"/>
          </p:cNvSpPr>
          <p:nvPr/>
        </p:nvSpPr>
        <p:spPr bwMode="auto">
          <a:xfrm>
            <a:off x="8229203" y="2800350"/>
            <a:ext cx="1023276" cy="57785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Japón</a:t>
            </a:r>
            <a:endParaRPr lang="es-ES" sz="1200" b="1" dirty="0">
              <a:solidFill>
                <a:prstClr val="black"/>
              </a:solidFill>
              <a:latin typeface="Calibri"/>
            </a:endParaRPr>
          </a:p>
        </p:txBody>
      </p:sp>
      <p:sp>
        <p:nvSpPr>
          <p:cNvPr id="31" name="Oval 30"/>
          <p:cNvSpPr>
            <a:spLocks noChangeArrowheads="1"/>
          </p:cNvSpPr>
          <p:nvPr/>
        </p:nvSpPr>
        <p:spPr bwMode="auto">
          <a:xfrm>
            <a:off x="3872972" y="1647825"/>
            <a:ext cx="1222772" cy="433388"/>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EFTA</a:t>
            </a:r>
          </a:p>
        </p:txBody>
      </p:sp>
      <p:sp>
        <p:nvSpPr>
          <p:cNvPr id="33" name="Oval 32"/>
          <p:cNvSpPr>
            <a:spLocks noChangeArrowheads="1"/>
          </p:cNvSpPr>
          <p:nvPr/>
        </p:nvSpPr>
        <p:spPr bwMode="auto">
          <a:xfrm>
            <a:off x="2244329" y="5105401"/>
            <a:ext cx="1651000" cy="531813"/>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MERCOSUR</a:t>
            </a:r>
          </a:p>
          <a:p>
            <a:pPr fontAlgn="auto">
              <a:spcBef>
                <a:spcPts val="0"/>
              </a:spcBef>
              <a:spcAft>
                <a:spcPts val="0"/>
              </a:spcAft>
              <a:defRPr/>
            </a:pPr>
            <a:r>
              <a:rPr lang="es-ES_tradnl" sz="1200" b="1" dirty="0">
                <a:solidFill>
                  <a:prstClr val="black"/>
                </a:solidFill>
                <a:latin typeface="Calibri"/>
              </a:rPr>
              <a:t>ACE 58</a:t>
            </a:r>
            <a:endParaRPr lang="es-ES" sz="1200" b="1" dirty="0">
              <a:solidFill>
                <a:prstClr val="black"/>
              </a:solidFill>
              <a:latin typeface="Calibri"/>
            </a:endParaRPr>
          </a:p>
        </p:txBody>
      </p:sp>
      <p:sp>
        <p:nvSpPr>
          <p:cNvPr id="34" name="Oval 33"/>
          <p:cNvSpPr>
            <a:spLocks noChangeArrowheads="1"/>
          </p:cNvSpPr>
          <p:nvPr/>
        </p:nvSpPr>
        <p:spPr bwMode="auto">
          <a:xfrm>
            <a:off x="1585648" y="4240213"/>
            <a:ext cx="990600" cy="360362"/>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CAN</a:t>
            </a:r>
          </a:p>
        </p:txBody>
      </p:sp>
      <p:sp>
        <p:nvSpPr>
          <p:cNvPr id="35" name="Oval 34"/>
          <p:cNvSpPr>
            <a:spLocks noChangeArrowheads="1"/>
          </p:cNvSpPr>
          <p:nvPr/>
        </p:nvSpPr>
        <p:spPr bwMode="auto">
          <a:xfrm>
            <a:off x="6512852" y="4384675"/>
            <a:ext cx="1320800" cy="43180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Singapur</a:t>
            </a:r>
          </a:p>
        </p:txBody>
      </p:sp>
      <p:sp>
        <p:nvSpPr>
          <p:cNvPr id="38" name="Oval 37"/>
          <p:cNvSpPr>
            <a:spLocks noChangeArrowheads="1"/>
          </p:cNvSpPr>
          <p:nvPr/>
        </p:nvSpPr>
        <p:spPr bwMode="auto">
          <a:xfrm>
            <a:off x="180578" y="4002088"/>
            <a:ext cx="1716352" cy="288925"/>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América Central</a:t>
            </a:r>
            <a:endParaRPr lang="es-ES" sz="1200" b="1" dirty="0">
              <a:solidFill>
                <a:prstClr val="black"/>
              </a:solidFill>
              <a:latin typeface="Calibri"/>
            </a:endParaRPr>
          </a:p>
        </p:txBody>
      </p:sp>
      <p:sp>
        <p:nvSpPr>
          <p:cNvPr id="43" name="Oval 42"/>
          <p:cNvSpPr>
            <a:spLocks noChangeArrowheads="1"/>
          </p:cNvSpPr>
          <p:nvPr/>
        </p:nvSpPr>
        <p:spPr bwMode="auto">
          <a:xfrm>
            <a:off x="7792377" y="6113463"/>
            <a:ext cx="1055952" cy="47625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Nueva Zelanda</a:t>
            </a:r>
            <a:endParaRPr lang="es-ES" sz="1200" b="1" dirty="0">
              <a:solidFill>
                <a:prstClr val="black"/>
              </a:solidFill>
              <a:latin typeface="Calibri"/>
            </a:endParaRPr>
          </a:p>
        </p:txBody>
      </p:sp>
      <p:sp>
        <p:nvSpPr>
          <p:cNvPr id="3100" name="Rectangle 47"/>
          <p:cNvSpPr>
            <a:spLocks noChangeArrowheads="1"/>
          </p:cNvSpPr>
          <p:nvPr/>
        </p:nvSpPr>
        <p:spPr bwMode="auto">
          <a:xfrm>
            <a:off x="2925367" y="5945189"/>
            <a:ext cx="395552" cy="71437"/>
          </a:xfrm>
          <a:prstGeom prst="rect">
            <a:avLst/>
          </a:prstGeom>
          <a:solidFill>
            <a:srgbClr val="FFCC00"/>
          </a:solidFill>
          <a:ln w="9525">
            <a:solidFill>
              <a:schemeClr val="tx1"/>
            </a:solidFill>
            <a:miter lim="800000"/>
            <a:headEnd/>
            <a:tailEnd/>
          </a:ln>
        </p:spPr>
        <p:txBody>
          <a:bodyPr wrap="none" anchor="ctr"/>
          <a:lstStyle/>
          <a:p>
            <a:pPr fontAlgn="auto">
              <a:spcBef>
                <a:spcPts val="0"/>
              </a:spcBef>
              <a:spcAft>
                <a:spcPts val="0"/>
              </a:spcAft>
              <a:defRPr/>
            </a:pPr>
            <a:endParaRPr lang="es-PE" sz="1200" dirty="0">
              <a:solidFill>
                <a:prstClr val="black"/>
              </a:solidFill>
              <a:latin typeface="Calibri"/>
            </a:endParaRPr>
          </a:p>
        </p:txBody>
      </p:sp>
      <p:sp>
        <p:nvSpPr>
          <p:cNvPr id="3101" name="Rectangle 48"/>
          <p:cNvSpPr>
            <a:spLocks noChangeArrowheads="1"/>
          </p:cNvSpPr>
          <p:nvPr/>
        </p:nvSpPr>
        <p:spPr bwMode="auto">
          <a:xfrm>
            <a:off x="2925367" y="6127750"/>
            <a:ext cx="395552" cy="71438"/>
          </a:xfrm>
          <a:prstGeom prst="rect">
            <a:avLst/>
          </a:prstGeom>
          <a:solidFill>
            <a:srgbClr val="008000"/>
          </a:solidFill>
          <a:ln w="9525">
            <a:solidFill>
              <a:schemeClr val="tx1"/>
            </a:solidFill>
            <a:miter lim="800000"/>
            <a:headEnd/>
            <a:tailEnd/>
          </a:ln>
        </p:spPr>
        <p:txBody>
          <a:bodyPr wrap="none" anchor="ctr"/>
          <a:lstStyle/>
          <a:p>
            <a:pPr fontAlgn="auto">
              <a:spcBef>
                <a:spcPts val="0"/>
              </a:spcBef>
              <a:spcAft>
                <a:spcPts val="0"/>
              </a:spcAft>
              <a:defRPr/>
            </a:pPr>
            <a:endParaRPr lang="es-PE" sz="1200" dirty="0">
              <a:solidFill>
                <a:prstClr val="black"/>
              </a:solidFill>
              <a:latin typeface="Calibri"/>
            </a:endParaRPr>
          </a:p>
        </p:txBody>
      </p:sp>
      <p:sp>
        <p:nvSpPr>
          <p:cNvPr id="3102" name="Rectangle 49"/>
          <p:cNvSpPr>
            <a:spLocks noChangeArrowheads="1"/>
          </p:cNvSpPr>
          <p:nvPr/>
        </p:nvSpPr>
        <p:spPr bwMode="auto">
          <a:xfrm>
            <a:off x="2925367" y="6318250"/>
            <a:ext cx="395552" cy="71438"/>
          </a:xfrm>
          <a:prstGeom prst="rect">
            <a:avLst/>
          </a:prstGeom>
          <a:solidFill>
            <a:srgbClr val="6666FF"/>
          </a:solidFill>
          <a:ln w="9525">
            <a:solidFill>
              <a:schemeClr val="tx1"/>
            </a:solidFill>
            <a:miter lim="800000"/>
            <a:headEnd/>
            <a:tailEnd/>
          </a:ln>
        </p:spPr>
        <p:txBody>
          <a:bodyPr wrap="none" anchor="ctr"/>
          <a:lstStyle/>
          <a:p>
            <a:pPr fontAlgn="auto">
              <a:spcBef>
                <a:spcPts val="0"/>
              </a:spcBef>
              <a:spcAft>
                <a:spcPts val="0"/>
              </a:spcAft>
              <a:defRPr/>
            </a:pPr>
            <a:endParaRPr lang="es-PE" sz="1200" dirty="0">
              <a:solidFill>
                <a:prstClr val="black"/>
              </a:solidFill>
              <a:latin typeface="Calibri"/>
            </a:endParaRPr>
          </a:p>
        </p:txBody>
      </p:sp>
      <p:sp>
        <p:nvSpPr>
          <p:cNvPr id="3103" name="Rectangle 51"/>
          <p:cNvSpPr>
            <a:spLocks noChangeArrowheads="1"/>
          </p:cNvSpPr>
          <p:nvPr/>
        </p:nvSpPr>
        <p:spPr bwMode="auto">
          <a:xfrm>
            <a:off x="2925367" y="6500814"/>
            <a:ext cx="395552" cy="71437"/>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defRPr/>
            </a:pPr>
            <a:endParaRPr lang="es-PE" sz="1200" dirty="0">
              <a:solidFill>
                <a:prstClr val="black"/>
              </a:solidFill>
              <a:latin typeface="Calibri"/>
            </a:endParaRPr>
          </a:p>
        </p:txBody>
      </p:sp>
      <p:sp>
        <p:nvSpPr>
          <p:cNvPr id="3104" name="Rectangle 52"/>
          <p:cNvSpPr>
            <a:spLocks noChangeArrowheads="1"/>
          </p:cNvSpPr>
          <p:nvPr/>
        </p:nvSpPr>
        <p:spPr bwMode="auto">
          <a:xfrm>
            <a:off x="3393150" y="5635626"/>
            <a:ext cx="3764623" cy="1052513"/>
          </a:xfrm>
          <a:prstGeom prst="rect">
            <a:avLst/>
          </a:prstGeom>
          <a:noFill/>
          <a:ln w="9525">
            <a:noFill/>
            <a:miter lim="800000"/>
            <a:headEnd/>
            <a:tailEnd/>
          </a:ln>
        </p:spPr>
        <p:txBody>
          <a:bodyPr wrap="none" anchor="ctr"/>
          <a:lstStyle/>
          <a:p>
            <a:pPr fontAlgn="auto">
              <a:spcBef>
                <a:spcPts val="0"/>
              </a:spcBef>
              <a:spcAft>
                <a:spcPts val="0"/>
              </a:spcAft>
              <a:defRPr/>
            </a:pPr>
            <a:endParaRPr lang="es-ES" sz="1200" dirty="0">
              <a:solidFill>
                <a:prstClr val="black"/>
              </a:solidFill>
              <a:latin typeface="Calibri"/>
            </a:endParaRPr>
          </a:p>
        </p:txBody>
      </p:sp>
      <p:sp>
        <p:nvSpPr>
          <p:cNvPr id="55" name="Oval 54"/>
          <p:cNvSpPr>
            <a:spLocks noChangeArrowheads="1"/>
          </p:cNvSpPr>
          <p:nvPr/>
        </p:nvSpPr>
        <p:spPr bwMode="auto">
          <a:xfrm>
            <a:off x="2786063" y="3022600"/>
            <a:ext cx="1055952" cy="47625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Marruecos</a:t>
            </a:r>
            <a:endParaRPr lang="es-ES" sz="1200" b="1" dirty="0">
              <a:solidFill>
                <a:prstClr val="black"/>
              </a:solidFill>
              <a:latin typeface="Calibri"/>
            </a:endParaRPr>
          </a:p>
        </p:txBody>
      </p:sp>
      <p:sp>
        <p:nvSpPr>
          <p:cNvPr id="32" name="Oval 31"/>
          <p:cNvSpPr>
            <a:spLocks noChangeArrowheads="1"/>
          </p:cNvSpPr>
          <p:nvPr/>
        </p:nvSpPr>
        <p:spPr bwMode="auto">
          <a:xfrm>
            <a:off x="2846255" y="2295526"/>
            <a:ext cx="1559851" cy="576263"/>
          </a:xfrm>
          <a:prstGeom prst="ellipse">
            <a:avLst/>
          </a:prstGeom>
          <a:noFill/>
          <a:ln w="9525">
            <a:noFill/>
            <a:round/>
            <a:headEnd/>
            <a:tailEnd/>
          </a:ln>
        </p:spPr>
        <p:txBody>
          <a:bodyPr anchor="ctr"/>
          <a:lstStyle/>
          <a:p>
            <a:pPr fontAlgn="auto">
              <a:spcBef>
                <a:spcPts val="0"/>
              </a:spcBef>
              <a:spcAft>
                <a:spcPts val="0"/>
              </a:spcAft>
              <a:defRPr/>
            </a:pPr>
            <a:r>
              <a:rPr lang="es-ES_tradnl" sz="1200" b="1" dirty="0">
                <a:solidFill>
                  <a:prstClr val="black"/>
                </a:solidFill>
                <a:latin typeface="Calibri"/>
              </a:rPr>
              <a:t>Unión Europea</a:t>
            </a:r>
          </a:p>
        </p:txBody>
      </p:sp>
      <p:pic>
        <p:nvPicPr>
          <p:cNvPr id="33856" name="Picture 6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214527" y="3616325"/>
            <a:ext cx="447146"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Oval 45"/>
          <p:cNvSpPr>
            <a:spLocks noChangeArrowheads="1"/>
          </p:cNvSpPr>
          <p:nvPr/>
        </p:nvSpPr>
        <p:spPr bwMode="auto">
          <a:xfrm>
            <a:off x="1380993" y="5451475"/>
            <a:ext cx="928688" cy="36195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Chile</a:t>
            </a:r>
            <a:endParaRPr lang="es-ES_tradnl" sz="1200" b="1" u="sng" dirty="0">
              <a:solidFill>
                <a:prstClr val="black"/>
              </a:solidFill>
              <a:latin typeface="Calibri"/>
            </a:endParaRPr>
          </a:p>
        </p:txBody>
      </p:sp>
      <p:pic>
        <p:nvPicPr>
          <p:cNvPr id="79" name="78 Imagen" descr="Sin título-islandia copia.gif"/>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14750" y="2081214"/>
            <a:ext cx="309563"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80 Imagen" descr="Sin título-2Suiza copia.gif"/>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35343" y="2514600"/>
            <a:ext cx="20637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1504" name="3 Imagen" descr="Sin título-1.gif"/>
          <p:cNvPicPr>
            <a:picLocks noChangeAspect="1"/>
          </p:cNvPicPr>
          <p:nvPr/>
        </p:nvPicPr>
        <p:blipFill>
          <a:blip r:embed="rId10" cstate="print">
            <a:extLst>
              <a:ext uri="{28A0092B-C50C-407E-A947-70E740481C1C}">
                <a14:useLocalDpi xmlns="" xmlns:a14="http://schemas.microsoft.com/office/drawing/2010/main" val="0"/>
              </a:ext>
            </a:extLst>
          </a:blip>
          <a:srcRect l="38403" t="38371" r="38403" b="38371"/>
          <a:stretch>
            <a:fillRect/>
          </a:stretch>
        </p:blipFill>
        <p:spPr bwMode="auto">
          <a:xfrm>
            <a:off x="350837" y="2439988"/>
            <a:ext cx="2586567" cy="132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81 Imagen" descr="Sin título-2Suicia.gif"/>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411266" y="1928813"/>
            <a:ext cx="598488"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 name="73 Imagen" descr="pais1.gif"/>
          <p:cNvPicPr>
            <a:picLocks noChangeAspect="1"/>
          </p:cNvPicPr>
          <p:nvPr/>
        </p:nvPicPr>
        <p:blipFill>
          <a:blip r:embed="rId12" cstate="print">
            <a:extLst>
              <a:ext uri="{28A0092B-C50C-407E-A947-70E740481C1C}">
                <a14:useLocalDpi xmlns="" xmlns:a14="http://schemas.microsoft.com/office/drawing/2010/main" val="0"/>
              </a:ext>
            </a:extLst>
          </a:blip>
          <a:srcRect l="41605" t="38371" r="38403" b="44766"/>
          <a:stretch>
            <a:fillRect/>
          </a:stretch>
        </p:blipFill>
        <p:spPr bwMode="auto">
          <a:xfrm>
            <a:off x="-245931" y="1654175"/>
            <a:ext cx="2244329"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 name="Oval 34"/>
          <p:cNvSpPr>
            <a:spLocks noChangeArrowheads="1"/>
          </p:cNvSpPr>
          <p:nvPr/>
        </p:nvSpPr>
        <p:spPr bwMode="auto">
          <a:xfrm>
            <a:off x="7604919" y="4024313"/>
            <a:ext cx="1320800" cy="360362"/>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Brunei</a:t>
            </a:r>
          </a:p>
        </p:txBody>
      </p:sp>
      <p:pic>
        <p:nvPicPr>
          <p:cNvPr id="89" name="Picture 12" descr="anaranjado_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364950" y="3260725"/>
            <a:ext cx="615685"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13" descr="anaranjado_6"/>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953155" y="3182651"/>
            <a:ext cx="342238"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Oval 44"/>
          <p:cNvSpPr>
            <a:spLocks noChangeArrowheads="1"/>
          </p:cNvSpPr>
          <p:nvPr/>
        </p:nvSpPr>
        <p:spPr bwMode="auto">
          <a:xfrm>
            <a:off x="6268642" y="3808413"/>
            <a:ext cx="1171178" cy="43180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Tailandia</a:t>
            </a:r>
          </a:p>
        </p:txBody>
      </p:sp>
      <p:pic>
        <p:nvPicPr>
          <p:cNvPr id="209981" name="Picture 6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40877" b="31572"/>
          <a:stretch>
            <a:fillRect/>
          </a:stretch>
        </p:blipFill>
        <p:spPr bwMode="auto">
          <a:xfrm>
            <a:off x="7604919" y="4816475"/>
            <a:ext cx="1872854"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Oval 41"/>
          <p:cNvSpPr>
            <a:spLocks noChangeArrowheads="1"/>
          </p:cNvSpPr>
          <p:nvPr/>
        </p:nvSpPr>
        <p:spPr bwMode="auto">
          <a:xfrm>
            <a:off x="7761421" y="5248275"/>
            <a:ext cx="1055952" cy="476250"/>
          </a:xfrm>
          <a:prstGeom prst="ellipse">
            <a:avLst/>
          </a:prstGeom>
          <a:noFill/>
          <a:ln w="9525">
            <a:noFill/>
            <a:round/>
            <a:headEnd/>
            <a:tailEnd/>
          </a:ln>
        </p:spPr>
        <p:txBody>
          <a:bodyPr wrap="none" anchor="ctr"/>
          <a:lstStyle/>
          <a:p>
            <a:pPr fontAlgn="auto">
              <a:spcBef>
                <a:spcPts val="0"/>
              </a:spcBef>
              <a:spcAft>
                <a:spcPts val="0"/>
              </a:spcAft>
              <a:defRPr/>
            </a:pPr>
            <a:r>
              <a:rPr lang="es-ES" sz="1200" b="1" dirty="0">
                <a:solidFill>
                  <a:prstClr val="black"/>
                </a:solidFill>
                <a:latin typeface="Calibri"/>
              </a:rPr>
              <a:t>Australia</a:t>
            </a:r>
          </a:p>
        </p:txBody>
      </p:sp>
      <p:sp>
        <p:nvSpPr>
          <p:cNvPr id="3127" name="Rectangle 52"/>
          <p:cNvSpPr>
            <a:spLocks noChangeArrowheads="1"/>
          </p:cNvSpPr>
          <p:nvPr/>
        </p:nvSpPr>
        <p:spPr bwMode="auto">
          <a:xfrm>
            <a:off x="3470539" y="5734051"/>
            <a:ext cx="3764625" cy="1052513"/>
          </a:xfrm>
          <a:prstGeom prst="rect">
            <a:avLst/>
          </a:prstGeom>
          <a:noFill/>
          <a:ln w="9525">
            <a:noFill/>
            <a:miter lim="800000"/>
            <a:headEnd/>
            <a:tailEnd/>
          </a:ln>
        </p:spPr>
        <p:txBody>
          <a:bodyPr wrap="none" anchor="ctr"/>
          <a:lstStyle/>
          <a:p>
            <a:pPr fontAlgn="auto">
              <a:spcBef>
                <a:spcPts val="0"/>
              </a:spcBef>
              <a:spcAft>
                <a:spcPts val="0"/>
              </a:spcAft>
              <a:defRPr/>
            </a:pPr>
            <a:r>
              <a:rPr lang="es-ES" sz="1200" b="1" dirty="0">
                <a:solidFill>
                  <a:prstClr val="black"/>
                </a:solidFill>
                <a:latin typeface="Calibri"/>
              </a:rPr>
              <a:t>Acuerdos en vigencia</a:t>
            </a:r>
          </a:p>
          <a:p>
            <a:pPr fontAlgn="auto">
              <a:spcBef>
                <a:spcPts val="0"/>
              </a:spcBef>
              <a:spcAft>
                <a:spcPts val="0"/>
              </a:spcAft>
              <a:defRPr/>
            </a:pPr>
            <a:r>
              <a:rPr lang="es-ES" sz="1200" b="1" dirty="0">
                <a:solidFill>
                  <a:prstClr val="black"/>
                </a:solidFill>
                <a:latin typeface="Calibri"/>
              </a:rPr>
              <a:t>Acuerdos que entrarán en vigencia</a:t>
            </a:r>
          </a:p>
          <a:p>
            <a:pPr fontAlgn="auto">
              <a:spcBef>
                <a:spcPts val="0"/>
              </a:spcBef>
              <a:spcAft>
                <a:spcPts val="0"/>
              </a:spcAft>
              <a:defRPr/>
            </a:pPr>
            <a:r>
              <a:rPr lang="es-ES" sz="1200" b="1" dirty="0">
                <a:solidFill>
                  <a:prstClr val="black"/>
                </a:solidFill>
                <a:latin typeface="Calibri"/>
              </a:rPr>
              <a:t>Acuerdos en negociación	</a:t>
            </a:r>
          </a:p>
          <a:p>
            <a:pPr fontAlgn="auto">
              <a:spcBef>
                <a:spcPts val="0"/>
              </a:spcBef>
              <a:spcAft>
                <a:spcPts val="0"/>
              </a:spcAft>
              <a:defRPr/>
            </a:pPr>
            <a:r>
              <a:rPr lang="es-PE" sz="1200" b="1" dirty="0">
                <a:solidFill>
                  <a:prstClr val="black"/>
                </a:solidFill>
                <a:latin typeface="Calibri"/>
              </a:rPr>
              <a:t>Negociaciones futuras</a:t>
            </a:r>
            <a:endParaRPr lang="es-ES" sz="1200" b="1" dirty="0">
              <a:solidFill>
                <a:prstClr val="black"/>
              </a:solidFill>
              <a:latin typeface="Calibri"/>
            </a:endParaRPr>
          </a:p>
        </p:txBody>
      </p:sp>
      <p:pic>
        <p:nvPicPr>
          <p:cNvPr id="209985" name="Picture 65"/>
          <p:cNvPicPr>
            <a:picLocks noChangeAspect="1" noChangeArrowheads="1"/>
          </p:cNvPicPr>
          <p:nvPr/>
        </p:nvPicPr>
        <p:blipFill>
          <a:blip r:embed="rId16" cstate="print">
            <a:clrChange>
              <a:clrFrom>
                <a:srgbClr val="000000"/>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4051829" y="1935164"/>
            <a:ext cx="1368954"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9988" name="Picture 6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83706" y="2522539"/>
            <a:ext cx="1950244"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989" name="Rectangle 69"/>
          <p:cNvSpPr>
            <a:spLocks noChangeArrowheads="1"/>
          </p:cNvSpPr>
          <p:nvPr/>
        </p:nvSpPr>
        <p:spPr bwMode="auto">
          <a:xfrm>
            <a:off x="6746744" y="3016251"/>
            <a:ext cx="546945" cy="276999"/>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b="1" dirty="0">
                <a:solidFill>
                  <a:prstClr val="black"/>
                </a:solidFill>
                <a:latin typeface="Calibri"/>
              </a:rPr>
              <a:t>China</a:t>
            </a:r>
            <a:endParaRPr lang="es-ES" sz="1200" b="1" dirty="0">
              <a:solidFill>
                <a:prstClr val="black"/>
              </a:solidFill>
              <a:latin typeface="Calibri"/>
            </a:endParaRPr>
          </a:p>
        </p:txBody>
      </p:sp>
      <p:sp>
        <p:nvSpPr>
          <p:cNvPr id="40" name="Oval 39"/>
          <p:cNvSpPr>
            <a:spLocks noChangeArrowheads="1"/>
          </p:cNvSpPr>
          <p:nvPr/>
        </p:nvSpPr>
        <p:spPr bwMode="auto">
          <a:xfrm>
            <a:off x="7450138" y="2727325"/>
            <a:ext cx="1055952" cy="47625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Corea </a:t>
            </a:r>
            <a:endParaRPr lang="es-ES" sz="1200" b="1" dirty="0">
              <a:solidFill>
                <a:prstClr val="black"/>
              </a:solidFill>
              <a:latin typeface="Calibri"/>
            </a:endParaRPr>
          </a:p>
        </p:txBody>
      </p:sp>
      <p:pic>
        <p:nvPicPr>
          <p:cNvPr id="209991" name="Picture 7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13211" y="1935164"/>
            <a:ext cx="2012156"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992" name="Rectangle 72"/>
          <p:cNvSpPr>
            <a:spLocks noChangeArrowheads="1"/>
          </p:cNvSpPr>
          <p:nvPr/>
        </p:nvSpPr>
        <p:spPr bwMode="auto">
          <a:xfrm>
            <a:off x="1129904" y="2151064"/>
            <a:ext cx="694421" cy="276999"/>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prstClr val="black"/>
                </a:solidFill>
                <a:latin typeface="Calibri"/>
              </a:rPr>
              <a:t> </a:t>
            </a:r>
            <a:r>
              <a:rPr lang="en-US" sz="1200" b="1" dirty="0">
                <a:solidFill>
                  <a:prstClr val="black"/>
                </a:solidFill>
                <a:latin typeface="Calibri"/>
              </a:rPr>
              <a:t>Canadá</a:t>
            </a:r>
            <a:endParaRPr lang="es-ES" sz="1200" b="1" dirty="0">
              <a:solidFill>
                <a:prstClr val="black"/>
              </a:solidFill>
              <a:latin typeface="Calibri"/>
            </a:endParaRPr>
          </a:p>
        </p:txBody>
      </p:sp>
      <p:sp>
        <p:nvSpPr>
          <p:cNvPr id="39" name="Oval 38"/>
          <p:cNvSpPr>
            <a:spLocks noChangeArrowheads="1"/>
          </p:cNvSpPr>
          <p:nvPr/>
        </p:nvSpPr>
        <p:spPr bwMode="auto">
          <a:xfrm>
            <a:off x="1052513" y="2655889"/>
            <a:ext cx="858177" cy="433387"/>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EE.UU.</a:t>
            </a:r>
          </a:p>
        </p:txBody>
      </p:sp>
      <p:pic>
        <p:nvPicPr>
          <p:cNvPr id="189506" name="Picture 6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917921" y="3087688"/>
            <a:ext cx="180579"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Oval 57"/>
          <p:cNvSpPr>
            <a:spLocks noChangeArrowheads="1"/>
          </p:cNvSpPr>
          <p:nvPr/>
        </p:nvSpPr>
        <p:spPr bwMode="auto">
          <a:xfrm>
            <a:off x="2368516" y="1285860"/>
            <a:ext cx="1737562" cy="6477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es-ES_tradnl" sz="1200" b="1" dirty="0">
                <a:solidFill>
                  <a:prstClr val="black"/>
                </a:solidFill>
              </a:rPr>
              <a:t>OMC</a:t>
            </a:r>
          </a:p>
        </p:txBody>
      </p:sp>
      <p:sp>
        <p:nvSpPr>
          <p:cNvPr id="78" name="Oval 58"/>
          <p:cNvSpPr>
            <a:spLocks noChangeArrowheads="1"/>
          </p:cNvSpPr>
          <p:nvPr/>
        </p:nvSpPr>
        <p:spPr bwMode="auto">
          <a:xfrm>
            <a:off x="8337792" y="3663953"/>
            <a:ext cx="1309204" cy="503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s-ES_tradnl" sz="1200" b="1" dirty="0">
                <a:solidFill>
                  <a:prstClr val="white"/>
                </a:solidFill>
              </a:rPr>
              <a:t>APEC</a:t>
            </a:r>
          </a:p>
        </p:txBody>
      </p:sp>
      <p:sp>
        <p:nvSpPr>
          <p:cNvPr id="2" name="Oval 58"/>
          <p:cNvSpPr>
            <a:spLocks noChangeArrowheads="1"/>
          </p:cNvSpPr>
          <p:nvPr/>
        </p:nvSpPr>
        <p:spPr bwMode="auto">
          <a:xfrm>
            <a:off x="3018222" y="4572009"/>
            <a:ext cx="1355409" cy="59036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endParaRPr lang="es-ES_tradnl" sz="1200" b="1" dirty="0">
              <a:solidFill>
                <a:srgbClr val="FFFFFF"/>
              </a:solidFill>
            </a:endParaRPr>
          </a:p>
        </p:txBody>
      </p:sp>
      <p:sp>
        <p:nvSpPr>
          <p:cNvPr id="189516" name="Rectangle 76"/>
          <p:cNvSpPr>
            <a:spLocks noChangeArrowheads="1"/>
          </p:cNvSpPr>
          <p:nvPr/>
        </p:nvSpPr>
        <p:spPr bwMode="auto">
          <a:xfrm>
            <a:off x="3327798" y="4714876"/>
            <a:ext cx="575799" cy="276999"/>
          </a:xfrm>
          <a:prstGeom prst="rect">
            <a:avLst/>
          </a:prstGeom>
          <a:noFill/>
          <a:ln w="9525">
            <a:noFill/>
            <a:miter lim="800000"/>
            <a:headEnd/>
            <a:tailEnd/>
          </a:ln>
        </p:spPr>
        <p:txBody>
          <a:bodyPr wrap="none">
            <a:spAutoFit/>
          </a:bodyPr>
          <a:lstStyle/>
          <a:p>
            <a:pPr fontAlgn="auto">
              <a:spcBef>
                <a:spcPts val="0"/>
              </a:spcBef>
              <a:spcAft>
                <a:spcPts val="0"/>
              </a:spcAft>
              <a:defRPr/>
            </a:pPr>
            <a:r>
              <a:rPr lang="es-ES_tradnl" sz="1200" b="1" dirty="0">
                <a:solidFill>
                  <a:prstClr val="white"/>
                </a:solidFill>
                <a:latin typeface="Calibri"/>
              </a:rPr>
              <a:t>ALADI</a:t>
            </a:r>
            <a:endParaRPr lang="es-ES" sz="1200" b="1" dirty="0">
              <a:solidFill>
                <a:prstClr val="white"/>
              </a:solidFill>
              <a:latin typeface="Calibri"/>
            </a:endParaRPr>
          </a:p>
        </p:txBody>
      </p:sp>
      <p:pic>
        <p:nvPicPr>
          <p:cNvPr id="189518" name="Picture 7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952316" y="2871789"/>
            <a:ext cx="433388"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14771" name="Picture 8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20296" y="3879850"/>
            <a:ext cx="546894"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0" name="Picture 78" descr="MAPA01"/>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30025" r="39951"/>
          <a:stretch>
            <a:fillRect/>
          </a:stretch>
        </p:blipFill>
        <p:spPr bwMode="auto">
          <a:xfrm rot="739555">
            <a:off x="7355549" y="3733801"/>
            <a:ext cx="350838"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1" name="Picture 79" descr="MAPA01"/>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667" t="8560" r="72206" b="48680"/>
          <a:stretch>
            <a:fillRect/>
          </a:stretch>
        </p:blipFill>
        <p:spPr bwMode="auto">
          <a:xfrm rot="-705569">
            <a:off x="7371027" y="4240214"/>
            <a:ext cx="156502"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2" name="Picture 80" descr="MAPA01"/>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7794" t="6825" r="9976" b="50415"/>
          <a:stretch>
            <a:fillRect/>
          </a:stretch>
        </p:blipFill>
        <p:spPr bwMode="auto">
          <a:xfrm>
            <a:off x="7604919" y="4267200"/>
            <a:ext cx="313002"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5" name="Picture 83" descr="venezuela"/>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28516" t="35088" r="23143" b="10197"/>
          <a:stretch>
            <a:fillRect/>
          </a:stretch>
        </p:blipFill>
        <p:spPr bwMode="auto">
          <a:xfrm>
            <a:off x="2077509" y="4024314"/>
            <a:ext cx="467783"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6" name="Picture 84" descr="singapur"/>
          <p:cNvPicPr>
            <a:picLocks noChangeAspect="1" noChangeArrowheads="1"/>
          </p:cNvPicPr>
          <p:nvPr/>
        </p:nvPicPr>
        <p:blipFill>
          <a:blip r:embed="rId26" cstate="print">
            <a:clrChange>
              <a:clrFrom>
                <a:srgbClr val="FFFEFF"/>
              </a:clrFrom>
              <a:clrTo>
                <a:srgbClr val="FFFEFF">
                  <a:alpha val="0"/>
                </a:srgbClr>
              </a:clrTo>
            </a:clrChange>
            <a:extLst>
              <a:ext uri="{28A0092B-C50C-407E-A947-70E740481C1C}">
                <a14:useLocalDpi xmlns="" xmlns:a14="http://schemas.microsoft.com/office/drawing/2010/main" val="0"/>
              </a:ext>
            </a:extLst>
          </a:blip>
          <a:srcRect l="10585" t="7233" r="76857" b="78554"/>
          <a:stretch>
            <a:fillRect/>
          </a:stretch>
        </p:blipFill>
        <p:spPr bwMode="auto">
          <a:xfrm>
            <a:off x="7450138" y="4456113"/>
            <a:ext cx="154781"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7" name="Picture 85" descr="brunei"/>
          <p:cNvPicPr>
            <a:picLocks noChangeAspect="1" noChangeArrowheads="1"/>
          </p:cNvPicPr>
          <p:nvPr/>
        </p:nvPicPr>
        <p:blipFill>
          <a:blip r:embed="rId27" cstate="print">
            <a:clrChange>
              <a:clrFrom>
                <a:srgbClr val="FCFFFF"/>
              </a:clrFrom>
              <a:clrTo>
                <a:srgbClr val="FCFFFF">
                  <a:alpha val="0"/>
                </a:srgbClr>
              </a:clrTo>
            </a:clrChange>
            <a:extLst>
              <a:ext uri="{28A0092B-C50C-407E-A947-70E740481C1C}">
                <a14:useLocalDpi xmlns="" xmlns:a14="http://schemas.microsoft.com/office/drawing/2010/main" val="0"/>
              </a:ext>
            </a:extLst>
          </a:blip>
          <a:srcRect l="12361" t="7233" r="76857" b="78554"/>
          <a:stretch>
            <a:fillRect/>
          </a:stretch>
        </p:blipFill>
        <p:spPr bwMode="auto">
          <a:xfrm>
            <a:off x="7745942" y="4311650"/>
            <a:ext cx="92869" cy="7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34"/>
          <p:cNvSpPr>
            <a:spLocks noChangeArrowheads="1"/>
          </p:cNvSpPr>
          <p:nvPr/>
        </p:nvSpPr>
        <p:spPr bwMode="auto">
          <a:xfrm>
            <a:off x="7450138" y="4311651"/>
            <a:ext cx="1320800" cy="360363"/>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Malasia</a:t>
            </a:r>
          </a:p>
        </p:txBody>
      </p:sp>
      <p:sp>
        <p:nvSpPr>
          <p:cNvPr id="9" name="Oval 34"/>
          <p:cNvSpPr>
            <a:spLocks noChangeArrowheads="1"/>
          </p:cNvSpPr>
          <p:nvPr/>
        </p:nvSpPr>
        <p:spPr bwMode="auto">
          <a:xfrm>
            <a:off x="2254647" y="3781426"/>
            <a:ext cx="1320800" cy="360363"/>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Venezuela</a:t>
            </a:r>
          </a:p>
          <a:p>
            <a:pPr fontAlgn="auto">
              <a:spcBef>
                <a:spcPts val="0"/>
              </a:spcBef>
              <a:spcAft>
                <a:spcPts val="0"/>
              </a:spcAft>
              <a:defRPr/>
            </a:pPr>
            <a:r>
              <a:rPr lang="es-ES_tradnl" sz="1200" b="1" dirty="0">
                <a:solidFill>
                  <a:prstClr val="black"/>
                </a:solidFill>
                <a:latin typeface="Calibri"/>
              </a:rPr>
              <a:t>Extensión de</a:t>
            </a:r>
          </a:p>
          <a:p>
            <a:pPr fontAlgn="auto">
              <a:spcBef>
                <a:spcPts val="0"/>
              </a:spcBef>
              <a:spcAft>
                <a:spcPts val="0"/>
              </a:spcAft>
              <a:defRPr/>
            </a:pPr>
            <a:r>
              <a:rPr lang="es-ES_tradnl" sz="1200" b="1" dirty="0">
                <a:solidFill>
                  <a:prstClr val="black"/>
                </a:solidFill>
                <a:latin typeface="Calibri"/>
              </a:rPr>
              <a:t> Preferencias</a:t>
            </a:r>
          </a:p>
        </p:txBody>
      </p:sp>
      <p:pic>
        <p:nvPicPr>
          <p:cNvPr id="3162" name="Picture 90" descr="grecia rumania y bulagaria y chipre"/>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1044" t="55696" r="18690" b="7579"/>
          <a:stretch>
            <a:fillRect/>
          </a:stretch>
        </p:blipFill>
        <p:spPr bwMode="auto">
          <a:xfrm>
            <a:off x="4796500" y="2727325"/>
            <a:ext cx="443706"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34"/>
          <p:cNvSpPr>
            <a:spLocks noChangeArrowheads="1"/>
          </p:cNvSpPr>
          <p:nvPr/>
        </p:nvSpPr>
        <p:spPr bwMode="auto">
          <a:xfrm>
            <a:off x="7293637" y="3519488"/>
            <a:ext cx="1320800" cy="360362"/>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a:solidFill>
                  <a:prstClr val="black"/>
                </a:solidFill>
                <a:latin typeface="Calibri"/>
              </a:rPr>
              <a:t>Vietnam </a:t>
            </a:r>
          </a:p>
        </p:txBody>
      </p:sp>
      <p:sp>
        <p:nvSpPr>
          <p:cNvPr id="47" name="Oval 46"/>
          <p:cNvSpPr>
            <a:spLocks noChangeArrowheads="1"/>
          </p:cNvSpPr>
          <p:nvPr/>
        </p:nvSpPr>
        <p:spPr bwMode="auto">
          <a:xfrm>
            <a:off x="0" y="3492500"/>
            <a:ext cx="1618325" cy="603250"/>
          </a:xfrm>
          <a:prstGeom prst="ellipse">
            <a:avLst/>
          </a:prstGeom>
          <a:noFill/>
          <a:ln w="9525">
            <a:noFill/>
            <a:round/>
            <a:headEnd/>
            <a:tailEnd/>
          </a:ln>
        </p:spPr>
        <p:txBody>
          <a:bodyPr wrap="none" anchor="ctr"/>
          <a:lstStyle/>
          <a:p>
            <a:pPr fontAlgn="auto">
              <a:spcBef>
                <a:spcPts val="0"/>
              </a:spcBef>
              <a:spcAft>
                <a:spcPts val="0"/>
              </a:spcAft>
              <a:defRPr/>
            </a:pPr>
            <a:endParaRPr lang="es-ES" sz="1200" b="1" dirty="0">
              <a:solidFill>
                <a:prstClr val="black"/>
              </a:solidFill>
              <a:latin typeface="Calibri"/>
            </a:endParaRPr>
          </a:p>
        </p:txBody>
      </p:sp>
      <p:sp>
        <p:nvSpPr>
          <p:cNvPr id="37" name="Oval 36"/>
          <p:cNvSpPr>
            <a:spLocks noChangeArrowheads="1"/>
          </p:cNvSpPr>
          <p:nvPr/>
        </p:nvSpPr>
        <p:spPr bwMode="auto">
          <a:xfrm>
            <a:off x="-32677" y="3303588"/>
            <a:ext cx="1618325" cy="603250"/>
          </a:xfrm>
          <a:prstGeom prst="ellipse">
            <a:avLst/>
          </a:prstGeom>
          <a:noFill/>
          <a:ln w="9525">
            <a:noFill/>
            <a:round/>
            <a:headEnd/>
            <a:tailEnd/>
          </a:ln>
        </p:spPr>
        <p:txBody>
          <a:bodyPr wrap="none" anchor="ctr"/>
          <a:lstStyle/>
          <a:p>
            <a:pPr fontAlgn="auto">
              <a:spcBef>
                <a:spcPts val="0"/>
              </a:spcBef>
              <a:spcAft>
                <a:spcPts val="0"/>
              </a:spcAft>
              <a:defRPr/>
            </a:pPr>
            <a:r>
              <a:rPr lang="es-ES_tradnl" sz="1200" b="1" dirty="0" smtClean="0">
                <a:solidFill>
                  <a:prstClr val="black"/>
                </a:solidFill>
                <a:latin typeface="Calibri"/>
              </a:rPr>
              <a:t>México: ACE 8</a:t>
            </a:r>
            <a:endParaRPr lang="es-ES_tradnl" sz="1200" b="1" dirty="0">
              <a:solidFill>
                <a:prstClr val="black"/>
              </a:solidFill>
              <a:latin typeface="Calibri"/>
            </a:endParaRPr>
          </a:p>
          <a:p>
            <a:pPr fontAlgn="auto">
              <a:spcBef>
                <a:spcPts val="0"/>
              </a:spcBef>
              <a:spcAft>
                <a:spcPts val="0"/>
              </a:spcAft>
              <a:defRPr/>
            </a:pPr>
            <a:endParaRPr lang="es-ES" sz="1200" b="1" dirty="0">
              <a:solidFill>
                <a:prstClr val="black"/>
              </a:solidFill>
              <a:latin typeface="Calibri"/>
            </a:endParaRPr>
          </a:p>
        </p:txBody>
      </p:sp>
      <p:sp>
        <p:nvSpPr>
          <p:cNvPr id="75" name="74 CuadroTexto"/>
          <p:cNvSpPr txBox="1"/>
          <p:nvPr/>
        </p:nvSpPr>
        <p:spPr>
          <a:xfrm>
            <a:off x="-36116" y="1612828"/>
            <a:ext cx="9916319" cy="1631950"/>
          </a:xfrm>
          <a:prstGeom prst="rect">
            <a:avLst/>
          </a:prstGeom>
          <a:solidFill>
            <a:schemeClr val="tx1">
              <a:lumMod val="65000"/>
              <a:lumOff val="35000"/>
              <a:alpha val="59000"/>
            </a:schemeClr>
          </a:solidFill>
        </p:spPr>
        <p:txBody>
          <a:bodyPr wrap="square">
            <a:spAutoFit/>
          </a:bodyPr>
          <a:lstStyle/>
          <a:p>
            <a:pPr algn="ctr" fontAlgn="auto">
              <a:spcBef>
                <a:spcPts val="0"/>
              </a:spcBef>
              <a:spcAft>
                <a:spcPts val="0"/>
              </a:spcAft>
              <a:defRPr/>
            </a:pPr>
            <a:r>
              <a:rPr lang="es-ES" sz="2800" dirty="0">
                <a:solidFill>
                  <a:prstClr val="white"/>
                </a:solidFill>
                <a:latin typeface="Calibri" pitchFamily="34" charset="0"/>
                <a:cs typeface="Arial" pitchFamily="34" charset="0"/>
              </a:rPr>
              <a:t>Estos países conforman un mercado ampliado de más de</a:t>
            </a:r>
            <a:br>
              <a:rPr lang="es-ES" sz="2800" dirty="0">
                <a:solidFill>
                  <a:prstClr val="white"/>
                </a:solidFill>
                <a:latin typeface="Calibri" pitchFamily="34" charset="0"/>
                <a:cs typeface="Arial" pitchFamily="34" charset="0"/>
              </a:rPr>
            </a:br>
            <a:r>
              <a:rPr lang="es-ES" sz="2800" dirty="0">
                <a:solidFill>
                  <a:prstClr val="white"/>
                </a:solidFill>
                <a:latin typeface="Calibri" pitchFamily="34" charset="0"/>
                <a:cs typeface="Arial" pitchFamily="34" charset="0"/>
              </a:rPr>
              <a:t> 4 mil 500 millones de personas con un PBI conjunto que supera los  US$ 56 billones </a:t>
            </a:r>
          </a:p>
          <a:p>
            <a:pPr algn="ctr" fontAlgn="auto">
              <a:spcBef>
                <a:spcPts val="0"/>
              </a:spcBef>
              <a:spcAft>
                <a:spcPts val="0"/>
              </a:spcAft>
              <a:defRPr/>
            </a:pPr>
            <a:endParaRPr lang="es-ES" sz="1600" dirty="0">
              <a:solidFill>
                <a:prstClr val="black"/>
              </a:solidFill>
              <a:latin typeface="Calibri" pitchFamily="34" charset="0"/>
              <a:cs typeface="Arial" pitchFamily="34" charset="0"/>
            </a:endParaRPr>
          </a:p>
        </p:txBody>
      </p:sp>
      <p:sp>
        <p:nvSpPr>
          <p:cNvPr id="76" name="75 CuadroTexto"/>
          <p:cNvSpPr txBox="1"/>
          <p:nvPr/>
        </p:nvSpPr>
        <p:spPr>
          <a:xfrm>
            <a:off x="0" y="4197350"/>
            <a:ext cx="9906000" cy="946150"/>
          </a:xfrm>
          <a:prstGeom prst="rect">
            <a:avLst/>
          </a:prstGeom>
          <a:solidFill>
            <a:schemeClr val="tx1">
              <a:lumMod val="65000"/>
              <a:lumOff val="35000"/>
              <a:alpha val="59000"/>
            </a:schemeClr>
          </a:solidFill>
        </p:spPr>
        <p:txBody>
          <a:bodyPr wrap="square">
            <a:spAutoFit/>
          </a:bodyPr>
          <a:lstStyle/>
          <a:p>
            <a:pPr algn="ctr" fontAlgn="auto">
              <a:spcBef>
                <a:spcPts val="0"/>
              </a:spcBef>
              <a:spcAft>
                <a:spcPts val="0"/>
              </a:spcAft>
              <a:defRPr/>
            </a:pPr>
            <a:r>
              <a:rPr lang="es-ES" sz="2800" dirty="0">
                <a:solidFill>
                  <a:prstClr val="white"/>
                </a:solidFill>
                <a:latin typeface="Calibri" pitchFamily="34" charset="0"/>
                <a:cs typeface="Arial" pitchFamily="34" charset="0"/>
              </a:rPr>
              <a:t>Representan además el 96% de las exportaciones peruanas al mundo</a:t>
            </a:r>
          </a:p>
        </p:txBody>
      </p:sp>
      <p:sp>
        <p:nvSpPr>
          <p:cNvPr id="77" name="76 Rectángulo"/>
          <p:cNvSpPr/>
          <p:nvPr/>
        </p:nvSpPr>
        <p:spPr>
          <a:xfrm>
            <a:off x="771233" y="186364"/>
            <a:ext cx="8253929" cy="430887"/>
          </a:xfrm>
          <a:prstGeom prst="rect">
            <a:avLst/>
          </a:prstGeom>
        </p:spPr>
        <p:txBody>
          <a:bodyPr wrap="square">
            <a:spAutoFit/>
          </a:bodyPr>
          <a:lstStyle/>
          <a:p>
            <a:pPr algn="ctr" fontAlgn="auto">
              <a:spcBef>
                <a:spcPct val="50000"/>
              </a:spcBef>
              <a:spcAft>
                <a:spcPts val="0"/>
              </a:spcAft>
            </a:pPr>
            <a:r>
              <a:rPr lang="es-ES" sz="2200" b="1" dirty="0" smtClean="0">
                <a:solidFill>
                  <a:srgbClr val="C00000"/>
                </a:solidFill>
                <a:latin typeface="Tahoma" pitchFamily="34" charset="0"/>
              </a:rPr>
              <a:t>Hoy, el Perú tiene una visión comercial de largo plazo</a:t>
            </a:r>
            <a:endParaRPr lang="es-ES" sz="2200" b="1" dirty="0">
              <a:solidFill>
                <a:srgbClr val="C00000"/>
              </a:solidFill>
              <a:latin typeface="Tahoma" pitchFamily="34" charset="0"/>
            </a:endParaRPr>
          </a:p>
        </p:txBody>
      </p:sp>
    </p:spTree>
    <p:extLst>
      <p:ext uri="{BB962C8B-B14F-4D97-AF65-F5344CB8AC3E}">
        <p14:creationId xmlns="" xmlns:p14="http://schemas.microsoft.com/office/powerpoint/2010/main" val="6384061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31504"/>
                                        </p:tgtEl>
                                        <p:attrNameLst>
                                          <p:attrName>style.visibility</p:attrName>
                                        </p:attrNameLst>
                                      </p:cBhvr>
                                      <p:to>
                                        <p:strVal val="visible"/>
                                      </p:to>
                                    </p:set>
                                    <p:anim calcmode="lin" valueType="num">
                                      <p:cBhvr>
                                        <p:cTn id="27" dur="1000" fill="hold"/>
                                        <p:tgtEl>
                                          <p:spTgt spid="231504"/>
                                        </p:tgtEl>
                                        <p:attrNameLst>
                                          <p:attrName>ppt_w</p:attrName>
                                        </p:attrNameLst>
                                      </p:cBhvr>
                                      <p:tavLst>
                                        <p:tav tm="0">
                                          <p:val>
                                            <p:fltVal val="0"/>
                                          </p:val>
                                        </p:tav>
                                        <p:tav tm="100000">
                                          <p:val>
                                            <p:strVal val="#ppt_w"/>
                                          </p:val>
                                        </p:tav>
                                      </p:tavLst>
                                    </p:anim>
                                    <p:anim calcmode="lin" valueType="num">
                                      <p:cBhvr>
                                        <p:cTn id="28" dur="1000" fill="hold"/>
                                        <p:tgtEl>
                                          <p:spTgt spid="231504"/>
                                        </p:tgtEl>
                                        <p:attrNameLst>
                                          <p:attrName>ppt_h</p:attrName>
                                        </p:attrNameLst>
                                      </p:cBhvr>
                                      <p:tavLst>
                                        <p:tav tm="0">
                                          <p:val>
                                            <p:fltVal val="0"/>
                                          </p:val>
                                        </p:tav>
                                        <p:tav tm="100000">
                                          <p:val>
                                            <p:strVal val="#ppt_h"/>
                                          </p:val>
                                        </p:tav>
                                      </p:tavLst>
                                    </p:anim>
                                    <p:anim calcmode="lin" valueType="num">
                                      <p:cBhvr>
                                        <p:cTn id="29" dur="1000" fill="hold"/>
                                        <p:tgtEl>
                                          <p:spTgt spid="23150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31504"/>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4"/>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09992"/>
                                        </p:tgtEl>
                                        <p:attrNameLst>
                                          <p:attrName>style.visibility</p:attrName>
                                        </p:attrNameLst>
                                      </p:cBhvr>
                                      <p:to>
                                        <p:strVal val="visible"/>
                                      </p:to>
                                    </p:set>
                                    <p:anim calcmode="lin" valueType="num">
                                      <p:cBhvr>
                                        <p:cTn id="39" dur="1000" fill="hold"/>
                                        <p:tgtEl>
                                          <p:spTgt spid="209992"/>
                                        </p:tgtEl>
                                        <p:attrNameLst>
                                          <p:attrName>ppt_w</p:attrName>
                                        </p:attrNameLst>
                                      </p:cBhvr>
                                      <p:tavLst>
                                        <p:tav tm="0">
                                          <p:val>
                                            <p:fltVal val="0"/>
                                          </p:val>
                                        </p:tav>
                                        <p:tav tm="100000">
                                          <p:val>
                                            <p:strVal val="#ppt_w"/>
                                          </p:val>
                                        </p:tav>
                                      </p:tavLst>
                                    </p:anim>
                                    <p:anim calcmode="lin" valueType="num">
                                      <p:cBhvr>
                                        <p:cTn id="40" dur="1000" fill="hold"/>
                                        <p:tgtEl>
                                          <p:spTgt spid="209992"/>
                                        </p:tgtEl>
                                        <p:attrNameLst>
                                          <p:attrName>ppt_h</p:attrName>
                                        </p:attrNameLst>
                                      </p:cBhvr>
                                      <p:tavLst>
                                        <p:tav tm="0">
                                          <p:val>
                                            <p:fltVal val="0"/>
                                          </p:val>
                                        </p:tav>
                                        <p:tav tm="100000">
                                          <p:val>
                                            <p:strVal val="#ppt_h"/>
                                          </p:val>
                                        </p:tav>
                                      </p:tavLst>
                                    </p:anim>
                                    <p:anim calcmode="lin" valueType="num">
                                      <p:cBhvr>
                                        <p:cTn id="41" dur="1000" fill="hold"/>
                                        <p:tgtEl>
                                          <p:spTgt spid="20999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9992"/>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1000" fill="hold"/>
                                        <p:tgtEl>
                                          <p:spTgt spid="37"/>
                                        </p:tgtEl>
                                        <p:attrNameLst>
                                          <p:attrName>ppt_w</p:attrName>
                                        </p:attrNameLst>
                                      </p:cBhvr>
                                      <p:tavLst>
                                        <p:tav tm="0">
                                          <p:val>
                                            <p:fltVal val="0"/>
                                          </p:val>
                                        </p:tav>
                                        <p:tav tm="100000">
                                          <p:val>
                                            <p:strVal val="#ppt_w"/>
                                          </p:val>
                                        </p:tav>
                                      </p:tavLst>
                                    </p:anim>
                                    <p:anim calcmode="lin" valueType="num">
                                      <p:cBhvr>
                                        <p:cTn id="46" dur="1000" fill="hold"/>
                                        <p:tgtEl>
                                          <p:spTgt spid="37"/>
                                        </p:tgtEl>
                                        <p:attrNameLst>
                                          <p:attrName>ppt_h</p:attrName>
                                        </p:attrNameLst>
                                      </p:cBhvr>
                                      <p:tavLst>
                                        <p:tav tm="0">
                                          <p:val>
                                            <p:fltVal val="0"/>
                                          </p:val>
                                        </p:tav>
                                        <p:tav tm="100000">
                                          <p:val>
                                            <p:strVal val="#ppt_h"/>
                                          </p:val>
                                        </p:tav>
                                      </p:tavLst>
                                    </p:anim>
                                    <p:anim calcmode="lin" valueType="num">
                                      <p:cBhvr>
                                        <p:cTn id="4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7"/>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209989"/>
                                        </p:tgtEl>
                                        <p:attrNameLst>
                                          <p:attrName>style.visibility</p:attrName>
                                        </p:attrNameLst>
                                      </p:cBhvr>
                                      <p:to>
                                        <p:strVal val="visible"/>
                                      </p:to>
                                    </p:set>
                                    <p:anim calcmode="lin" valueType="num">
                                      <p:cBhvr>
                                        <p:cTn id="51" dur="1000" fill="hold"/>
                                        <p:tgtEl>
                                          <p:spTgt spid="209989"/>
                                        </p:tgtEl>
                                        <p:attrNameLst>
                                          <p:attrName>ppt_w</p:attrName>
                                        </p:attrNameLst>
                                      </p:cBhvr>
                                      <p:tavLst>
                                        <p:tav tm="0">
                                          <p:val>
                                            <p:fltVal val="0"/>
                                          </p:val>
                                        </p:tav>
                                        <p:tav tm="100000">
                                          <p:val>
                                            <p:strVal val="#ppt_w"/>
                                          </p:val>
                                        </p:tav>
                                      </p:tavLst>
                                    </p:anim>
                                    <p:anim calcmode="lin" valueType="num">
                                      <p:cBhvr>
                                        <p:cTn id="52" dur="1000" fill="hold"/>
                                        <p:tgtEl>
                                          <p:spTgt spid="209989"/>
                                        </p:tgtEl>
                                        <p:attrNameLst>
                                          <p:attrName>ppt_h</p:attrName>
                                        </p:attrNameLst>
                                      </p:cBhvr>
                                      <p:tavLst>
                                        <p:tav tm="0">
                                          <p:val>
                                            <p:fltVal val="0"/>
                                          </p:val>
                                        </p:tav>
                                        <p:tav tm="100000">
                                          <p:val>
                                            <p:strVal val="#ppt_h"/>
                                          </p:val>
                                        </p:tav>
                                      </p:tavLst>
                                    </p:anim>
                                    <p:anim calcmode="lin" valueType="num">
                                      <p:cBhvr>
                                        <p:cTn id="53" dur="1000" fill="hold"/>
                                        <p:tgtEl>
                                          <p:spTgt spid="209989"/>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09989"/>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1000" fill="hold"/>
                                        <p:tgtEl>
                                          <p:spTgt spid="33"/>
                                        </p:tgtEl>
                                        <p:attrNameLst>
                                          <p:attrName>ppt_w</p:attrName>
                                        </p:attrNameLst>
                                      </p:cBhvr>
                                      <p:tavLst>
                                        <p:tav tm="0">
                                          <p:val>
                                            <p:fltVal val="0"/>
                                          </p:val>
                                        </p:tav>
                                        <p:tav tm="100000">
                                          <p:val>
                                            <p:strVal val="#ppt_w"/>
                                          </p:val>
                                        </p:tav>
                                      </p:tavLst>
                                    </p:anim>
                                    <p:anim calcmode="lin" valueType="num">
                                      <p:cBhvr>
                                        <p:cTn id="58" dur="1000" fill="hold"/>
                                        <p:tgtEl>
                                          <p:spTgt spid="33"/>
                                        </p:tgtEl>
                                        <p:attrNameLst>
                                          <p:attrName>ppt_h</p:attrName>
                                        </p:attrNameLst>
                                      </p:cBhvr>
                                      <p:tavLst>
                                        <p:tav tm="0">
                                          <p:val>
                                            <p:fltVal val="0"/>
                                          </p:val>
                                        </p:tav>
                                        <p:tav tm="100000">
                                          <p:val>
                                            <p:strVal val="#ppt_h"/>
                                          </p:val>
                                        </p:tav>
                                      </p:tavLst>
                                    </p:anim>
                                    <p:anim calcmode="lin" valueType="num">
                                      <p:cBhvr>
                                        <p:cTn id="5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3"/>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3156"/>
                                        </p:tgtEl>
                                        <p:attrNameLst>
                                          <p:attrName>style.visibility</p:attrName>
                                        </p:attrNameLst>
                                      </p:cBhvr>
                                      <p:to>
                                        <p:strVal val="visible"/>
                                      </p:to>
                                    </p:set>
                                    <p:anim calcmode="lin" valueType="num">
                                      <p:cBhvr>
                                        <p:cTn id="63" dur="1000" fill="hold"/>
                                        <p:tgtEl>
                                          <p:spTgt spid="3156"/>
                                        </p:tgtEl>
                                        <p:attrNameLst>
                                          <p:attrName>ppt_w</p:attrName>
                                        </p:attrNameLst>
                                      </p:cBhvr>
                                      <p:tavLst>
                                        <p:tav tm="0">
                                          <p:val>
                                            <p:fltVal val="0"/>
                                          </p:val>
                                        </p:tav>
                                        <p:tav tm="100000">
                                          <p:val>
                                            <p:strVal val="#ppt_w"/>
                                          </p:val>
                                        </p:tav>
                                      </p:tavLst>
                                    </p:anim>
                                    <p:anim calcmode="lin" valueType="num">
                                      <p:cBhvr>
                                        <p:cTn id="64" dur="1000" fill="hold"/>
                                        <p:tgtEl>
                                          <p:spTgt spid="3156"/>
                                        </p:tgtEl>
                                        <p:attrNameLst>
                                          <p:attrName>ppt_h</p:attrName>
                                        </p:attrNameLst>
                                      </p:cBhvr>
                                      <p:tavLst>
                                        <p:tav tm="0">
                                          <p:val>
                                            <p:fltVal val="0"/>
                                          </p:val>
                                        </p:tav>
                                        <p:tav tm="100000">
                                          <p:val>
                                            <p:strVal val="#ppt_h"/>
                                          </p:val>
                                        </p:tav>
                                      </p:tavLst>
                                    </p:anim>
                                    <p:anim calcmode="lin" valueType="num">
                                      <p:cBhvr>
                                        <p:cTn id="65" dur="1000" fill="hold"/>
                                        <p:tgtEl>
                                          <p:spTgt spid="315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156"/>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1000" fill="hold"/>
                                        <p:tgtEl>
                                          <p:spTgt spid="46"/>
                                        </p:tgtEl>
                                        <p:attrNameLst>
                                          <p:attrName>ppt_w</p:attrName>
                                        </p:attrNameLst>
                                      </p:cBhvr>
                                      <p:tavLst>
                                        <p:tav tm="0">
                                          <p:val>
                                            <p:fltVal val="0"/>
                                          </p:val>
                                        </p:tav>
                                        <p:tav tm="100000">
                                          <p:val>
                                            <p:strVal val="#ppt_w"/>
                                          </p:val>
                                        </p:tav>
                                      </p:tavLst>
                                    </p:anim>
                                    <p:anim calcmode="lin" valueType="num">
                                      <p:cBhvr>
                                        <p:cTn id="70" dur="1000" fill="hold"/>
                                        <p:tgtEl>
                                          <p:spTgt spid="46"/>
                                        </p:tgtEl>
                                        <p:attrNameLst>
                                          <p:attrName>ppt_h</p:attrName>
                                        </p:attrNameLst>
                                      </p:cBhvr>
                                      <p:tavLst>
                                        <p:tav tm="0">
                                          <p:val>
                                            <p:fltVal val="0"/>
                                          </p:val>
                                        </p:tav>
                                        <p:tav tm="100000">
                                          <p:val>
                                            <p:strVal val="#ppt_h"/>
                                          </p:val>
                                        </p:tav>
                                      </p:tavLst>
                                    </p:anim>
                                    <p:anim calcmode="lin" valueType="num">
                                      <p:cBhvr>
                                        <p:cTn id="71"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6"/>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nodeType="withEffect">
                                  <p:stCondLst>
                                    <p:cond delay="0"/>
                                  </p:stCondLst>
                                  <p:childTnLst>
                                    <p:set>
                                      <p:cBhvr>
                                        <p:cTn id="74" dur="1" fill="hold">
                                          <p:stCondLst>
                                            <p:cond delay="0"/>
                                          </p:stCondLst>
                                        </p:cTn>
                                        <p:tgtEl>
                                          <p:spTgt spid="209988"/>
                                        </p:tgtEl>
                                        <p:attrNameLst>
                                          <p:attrName>style.visibility</p:attrName>
                                        </p:attrNameLst>
                                      </p:cBhvr>
                                      <p:to>
                                        <p:strVal val="visible"/>
                                      </p:to>
                                    </p:set>
                                    <p:anim calcmode="lin" valueType="num">
                                      <p:cBhvr>
                                        <p:cTn id="75" dur="1000" fill="hold"/>
                                        <p:tgtEl>
                                          <p:spTgt spid="209988"/>
                                        </p:tgtEl>
                                        <p:attrNameLst>
                                          <p:attrName>ppt_w</p:attrName>
                                        </p:attrNameLst>
                                      </p:cBhvr>
                                      <p:tavLst>
                                        <p:tav tm="0">
                                          <p:val>
                                            <p:fltVal val="0"/>
                                          </p:val>
                                        </p:tav>
                                        <p:tav tm="100000">
                                          <p:val>
                                            <p:strVal val="#ppt_w"/>
                                          </p:val>
                                        </p:tav>
                                      </p:tavLst>
                                    </p:anim>
                                    <p:anim calcmode="lin" valueType="num">
                                      <p:cBhvr>
                                        <p:cTn id="76" dur="1000" fill="hold"/>
                                        <p:tgtEl>
                                          <p:spTgt spid="209988"/>
                                        </p:tgtEl>
                                        <p:attrNameLst>
                                          <p:attrName>ppt_h</p:attrName>
                                        </p:attrNameLst>
                                      </p:cBhvr>
                                      <p:tavLst>
                                        <p:tav tm="0">
                                          <p:val>
                                            <p:fltVal val="0"/>
                                          </p:val>
                                        </p:tav>
                                        <p:tav tm="100000">
                                          <p:val>
                                            <p:strVal val="#ppt_h"/>
                                          </p:val>
                                        </p:tav>
                                      </p:tavLst>
                                    </p:anim>
                                    <p:anim calcmode="lin" valueType="num">
                                      <p:cBhvr>
                                        <p:cTn id="77" dur="1000" fill="hold"/>
                                        <p:tgtEl>
                                          <p:spTgt spid="209988"/>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09988"/>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1000" fill="hold"/>
                                        <p:tgtEl>
                                          <p:spTgt spid="39"/>
                                        </p:tgtEl>
                                        <p:attrNameLst>
                                          <p:attrName>ppt_w</p:attrName>
                                        </p:attrNameLst>
                                      </p:cBhvr>
                                      <p:tavLst>
                                        <p:tav tm="0">
                                          <p:val>
                                            <p:fltVal val="0"/>
                                          </p:val>
                                        </p:tav>
                                        <p:tav tm="100000">
                                          <p:val>
                                            <p:strVal val="#ppt_w"/>
                                          </p:val>
                                        </p:tav>
                                      </p:tavLst>
                                    </p:anim>
                                    <p:anim calcmode="lin" valueType="num">
                                      <p:cBhvr>
                                        <p:cTn id="82" dur="1000" fill="hold"/>
                                        <p:tgtEl>
                                          <p:spTgt spid="39"/>
                                        </p:tgtEl>
                                        <p:attrNameLst>
                                          <p:attrName>ppt_h</p:attrName>
                                        </p:attrNameLst>
                                      </p:cBhvr>
                                      <p:tavLst>
                                        <p:tav tm="0">
                                          <p:val>
                                            <p:fltVal val="0"/>
                                          </p:val>
                                        </p:tav>
                                        <p:tav tm="100000">
                                          <p:val>
                                            <p:strVal val="#ppt_h"/>
                                          </p:val>
                                        </p:tav>
                                      </p:tavLst>
                                    </p:anim>
                                    <p:anim calcmode="lin" valueType="num">
                                      <p:cBhvr>
                                        <p:cTn id="83"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39"/>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1000" fill="hold"/>
                                        <p:tgtEl>
                                          <p:spTgt spid="74"/>
                                        </p:tgtEl>
                                        <p:attrNameLst>
                                          <p:attrName>ppt_w</p:attrName>
                                        </p:attrNameLst>
                                      </p:cBhvr>
                                      <p:tavLst>
                                        <p:tav tm="0">
                                          <p:val>
                                            <p:fltVal val="0"/>
                                          </p:val>
                                        </p:tav>
                                        <p:tav tm="100000">
                                          <p:val>
                                            <p:strVal val="#ppt_w"/>
                                          </p:val>
                                        </p:tav>
                                      </p:tavLst>
                                    </p:anim>
                                    <p:anim calcmode="lin" valueType="num">
                                      <p:cBhvr>
                                        <p:cTn id="88" dur="1000" fill="hold"/>
                                        <p:tgtEl>
                                          <p:spTgt spid="74"/>
                                        </p:tgtEl>
                                        <p:attrNameLst>
                                          <p:attrName>ppt_h</p:attrName>
                                        </p:attrNameLst>
                                      </p:cBhvr>
                                      <p:tavLst>
                                        <p:tav tm="0">
                                          <p:val>
                                            <p:fltVal val="0"/>
                                          </p:val>
                                        </p:tav>
                                        <p:tav tm="100000">
                                          <p:val>
                                            <p:strVal val="#ppt_h"/>
                                          </p:val>
                                        </p:tav>
                                      </p:tavLst>
                                    </p:anim>
                                    <p:anim calcmode="lin" valueType="num">
                                      <p:cBhvr>
                                        <p:cTn id="89"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74"/>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nodeType="withEffect">
                                  <p:stCondLst>
                                    <p:cond delay="0"/>
                                  </p:stCondLst>
                                  <p:childTnLst>
                                    <p:set>
                                      <p:cBhvr>
                                        <p:cTn id="92" dur="1" fill="hold">
                                          <p:stCondLst>
                                            <p:cond delay="0"/>
                                          </p:stCondLst>
                                        </p:cTn>
                                        <p:tgtEl>
                                          <p:spTgt spid="209991"/>
                                        </p:tgtEl>
                                        <p:attrNameLst>
                                          <p:attrName>style.visibility</p:attrName>
                                        </p:attrNameLst>
                                      </p:cBhvr>
                                      <p:to>
                                        <p:strVal val="visible"/>
                                      </p:to>
                                    </p:set>
                                    <p:anim calcmode="lin" valueType="num">
                                      <p:cBhvr>
                                        <p:cTn id="93" dur="1000" fill="hold"/>
                                        <p:tgtEl>
                                          <p:spTgt spid="209991"/>
                                        </p:tgtEl>
                                        <p:attrNameLst>
                                          <p:attrName>ppt_w</p:attrName>
                                        </p:attrNameLst>
                                      </p:cBhvr>
                                      <p:tavLst>
                                        <p:tav tm="0">
                                          <p:val>
                                            <p:fltVal val="0"/>
                                          </p:val>
                                        </p:tav>
                                        <p:tav tm="100000">
                                          <p:val>
                                            <p:strVal val="#ppt_w"/>
                                          </p:val>
                                        </p:tav>
                                      </p:tavLst>
                                    </p:anim>
                                    <p:anim calcmode="lin" valueType="num">
                                      <p:cBhvr>
                                        <p:cTn id="94" dur="1000" fill="hold"/>
                                        <p:tgtEl>
                                          <p:spTgt spid="209991"/>
                                        </p:tgtEl>
                                        <p:attrNameLst>
                                          <p:attrName>ppt_h</p:attrName>
                                        </p:attrNameLst>
                                      </p:cBhvr>
                                      <p:tavLst>
                                        <p:tav tm="0">
                                          <p:val>
                                            <p:fltVal val="0"/>
                                          </p:val>
                                        </p:tav>
                                        <p:tav tm="100000">
                                          <p:val>
                                            <p:strVal val="#ppt_h"/>
                                          </p:val>
                                        </p:tav>
                                      </p:tavLst>
                                    </p:anim>
                                    <p:anim calcmode="lin" valueType="num">
                                      <p:cBhvr>
                                        <p:cTn id="95" dur="1000" fill="hold"/>
                                        <p:tgtEl>
                                          <p:spTgt spid="209991"/>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209991"/>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1000" fill="hold"/>
                                        <p:tgtEl>
                                          <p:spTgt spid="35"/>
                                        </p:tgtEl>
                                        <p:attrNameLst>
                                          <p:attrName>ppt_w</p:attrName>
                                        </p:attrNameLst>
                                      </p:cBhvr>
                                      <p:tavLst>
                                        <p:tav tm="0">
                                          <p:val>
                                            <p:fltVal val="0"/>
                                          </p:val>
                                        </p:tav>
                                        <p:tav tm="100000">
                                          <p:val>
                                            <p:strVal val="#ppt_w"/>
                                          </p:val>
                                        </p:tav>
                                      </p:tavLst>
                                    </p:anim>
                                    <p:anim calcmode="lin" valueType="num">
                                      <p:cBhvr>
                                        <p:cTn id="100" dur="1000" fill="hold"/>
                                        <p:tgtEl>
                                          <p:spTgt spid="35"/>
                                        </p:tgtEl>
                                        <p:attrNameLst>
                                          <p:attrName>ppt_h</p:attrName>
                                        </p:attrNameLst>
                                      </p:cBhvr>
                                      <p:tavLst>
                                        <p:tav tm="0">
                                          <p:val>
                                            <p:fltVal val="0"/>
                                          </p:val>
                                        </p:tav>
                                        <p:tav tm="100000">
                                          <p:val>
                                            <p:strVal val="#ppt_h"/>
                                          </p:val>
                                        </p:tav>
                                      </p:tavLst>
                                    </p:anim>
                                    <p:anim calcmode="lin" valueType="num">
                                      <p:cBhvr>
                                        <p:cTn id="10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5" presetClass="entr" presetSubtype="0"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fltVal val="0"/>
                                          </p:val>
                                        </p:tav>
                                        <p:tav tm="100000">
                                          <p:val>
                                            <p:strVal val="#ppt_w"/>
                                          </p:val>
                                        </p:tav>
                                      </p:tavLst>
                                    </p:anim>
                                    <p:anim calcmode="lin" valueType="num">
                                      <p:cBhvr>
                                        <p:cTn id="108" dur="1000" fill="hold"/>
                                        <p:tgtEl>
                                          <p:spTgt spid="45"/>
                                        </p:tgtEl>
                                        <p:attrNameLst>
                                          <p:attrName>ppt_h</p:attrName>
                                        </p:attrNameLst>
                                      </p:cBhvr>
                                      <p:tavLst>
                                        <p:tav tm="0">
                                          <p:val>
                                            <p:fltVal val="0"/>
                                          </p:val>
                                        </p:tav>
                                        <p:tav tm="100000">
                                          <p:val>
                                            <p:strVal val="#ppt_h"/>
                                          </p:val>
                                        </p:tav>
                                      </p:tavLst>
                                    </p:anim>
                                    <p:anim calcmode="lin" valueType="num">
                                      <p:cBhvr>
                                        <p:cTn id="109"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45"/>
                                        </p:tgtEl>
                                        <p:attrNameLst>
                                          <p:attrName>ppt_y</p:attrName>
                                        </p:attrNameLst>
                                      </p:cBhvr>
                                      <p:tavLst>
                                        <p:tav tm="0" fmla="#ppt_y+(sin(-2*pi*(1-$))*-#ppt_x+cos(-2*pi*(1-$))*(1-#ppt_y))*(1-$)">
                                          <p:val>
                                            <p:fltVal val="0"/>
                                          </p:val>
                                        </p:tav>
                                        <p:tav tm="100000">
                                          <p:val>
                                            <p:fltVal val="1"/>
                                          </p:val>
                                        </p:tav>
                                      </p:tavLst>
                                    </p:anim>
                                  </p:childTnLst>
                                </p:cTn>
                              </p:par>
                              <p:par>
                                <p:cTn id="111" presetID="15" presetClass="entr" presetSubtype="0" fill="hold" nodeType="withEffect">
                                  <p:stCondLst>
                                    <p:cond delay="0"/>
                                  </p:stCondLst>
                                  <p:childTnLst>
                                    <p:set>
                                      <p:cBhvr>
                                        <p:cTn id="112" dur="1" fill="hold">
                                          <p:stCondLst>
                                            <p:cond delay="0"/>
                                          </p:stCondLst>
                                        </p:cTn>
                                        <p:tgtEl>
                                          <p:spTgt spid="81"/>
                                        </p:tgtEl>
                                        <p:attrNameLst>
                                          <p:attrName>style.visibility</p:attrName>
                                        </p:attrNameLst>
                                      </p:cBhvr>
                                      <p:to>
                                        <p:strVal val="visible"/>
                                      </p:to>
                                    </p:set>
                                    <p:anim calcmode="lin" valueType="num">
                                      <p:cBhvr>
                                        <p:cTn id="113" dur="1000" fill="hold"/>
                                        <p:tgtEl>
                                          <p:spTgt spid="81"/>
                                        </p:tgtEl>
                                        <p:attrNameLst>
                                          <p:attrName>ppt_w</p:attrName>
                                        </p:attrNameLst>
                                      </p:cBhvr>
                                      <p:tavLst>
                                        <p:tav tm="0">
                                          <p:val>
                                            <p:fltVal val="0"/>
                                          </p:val>
                                        </p:tav>
                                        <p:tav tm="100000">
                                          <p:val>
                                            <p:strVal val="#ppt_w"/>
                                          </p:val>
                                        </p:tav>
                                      </p:tavLst>
                                    </p:anim>
                                    <p:anim calcmode="lin" valueType="num">
                                      <p:cBhvr>
                                        <p:cTn id="114" dur="1000" fill="hold"/>
                                        <p:tgtEl>
                                          <p:spTgt spid="81"/>
                                        </p:tgtEl>
                                        <p:attrNameLst>
                                          <p:attrName>ppt_h</p:attrName>
                                        </p:attrNameLst>
                                      </p:cBhvr>
                                      <p:tavLst>
                                        <p:tav tm="0">
                                          <p:val>
                                            <p:fltVal val="0"/>
                                          </p:val>
                                        </p:tav>
                                        <p:tav tm="100000">
                                          <p:val>
                                            <p:strVal val="#ppt_h"/>
                                          </p:val>
                                        </p:tav>
                                      </p:tavLst>
                                    </p:anim>
                                    <p:anim calcmode="lin" valueType="num">
                                      <p:cBhvr>
                                        <p:cTn id="115"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81"/>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nodeType="withEffect">
                                  <p:stCondLst>
                                    <p:cond delay="0"/>
                                  </p:stCondLst>
                                  <p:childTnLst>
                                    <p:set>
                                      <p:cBhvr>
                                        <p:cTn id="118" dur="1" fill="hold">
                                          <p:stCondLst>
                                            <p:cond delay="0"/>
                                          </p:stCondLst>
                                        </p:cTn>
                                        <p:tgtEl>
                                          <p:spTgt spid="33856"/>
                                        </p:tgtEl>
                                        <p:attrNameLst>
                                          <p:attrName>style.visibility</p:attrName>
                                        </p:attrNameLst>
                                      </p:cBhvr>
                                      <p:to>
                                        <p:strVal val="visible"/>
                                      </p:to>
                                    </p:set>
                                    <p:anim calcmode="lin" valueType="num">
                                      <p:cBhvr>
                                        <p:cTn id="119" dur="1000" fill="hold"/>
                                        <p:tgtEl>
                                          <p:spTgt spid="33856"/>
                                        </p:tgtEl>
                                        <p:attrNameLst>
                                          <p:attrName>ppt_w</p:attrName>
                                        </p:attrNameLst>
                                      </p:cBhvr>
                                      <p:tavLst>
                                        <p:tav tm="0">
                                          <p:val>
                                            <p:fltVal val="0"/>
                                          </p:val>
                                        </p:tav>
                                        <p:tav tm="100000">
                                          <p:val>
                                            <p:strVal val="#ppt_w"/>
                                          </p:val>
                                        </p:tav>
                                      </p:tavLst>
                                    </p:anim>
                                    <p:anim calcmode="lin" valueType="num">
                                      <p:cBhvr>
                                        <p:cTn id="120" dur="1000" fill="hold"/>
                                        <p:tgtEl>
                                          <p:spTgt spid="33856"/>
                                        </p:tgtEl>
                                        <p:attrNameLst>
                                          <p:attrName>ppt_h</p:attrName>
                                        </p:attrNameLst>
                                      </p:cBhvr>
                                      <p:tavLst>
                                        <p:tav tm="0">
                                          <p:val>
                                            <p:fltVal val="0"/>
                                          </p:val>
                                        </p:tav>
                                        <p:tav tm="100000">
                                          <p:val>
                                            <p:strVal val="#ppt_h"/>
                                          </p:val>
                                        </p:tav>
                                      </p:tavLst>
                                    </p:anim>
                                    <p:anim calcmode="lin" valueType="num">
                                      <p:cBhvr>
                                        <p:cTn id="121" dur="1000" fill="hold"/>
                                        <p:tgtEl>
                                          <p:spTgt spid="33856"/>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33856"/>
                                        </p:tgtEl>
                                        <p:attrNameLst>
                                          <p:attrName>ppt_y</p:attrName>
                                        </p:attrNameLst>
                                      </p:cBhvr>
                                      <p:tavLst>
                                        <p:tav tm="0" fmla="#ppt_y+(sin(-2*pi*(1-$))*-#ppt_x+cos(-2*pi*(1-$))*(1-#ppt_y))*(1-$)">
                                          <p:val>
                                            <p:fltVal val="0"/>
                                          </p:val>
                                        </p:tav>
                                        <p:tav tm="100000">
                                          <p:val>
                                            <p:fltVal val="1"/>
                                          </p:val>
                                        </p:tav>
                                      </p:tavLst>
                                    </p:anim>
                                  </p:childTnLst>
                                </p:cTn>
                              </p:par>
                              <p:par>
                                <p:cTn id="123" presetID="15" presetClass="entr" presetSubtype="0" fill="hold" nodeType="with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1000" fill="hold"/>
                                        <p:tgtEl>
                                          <p:spTgt spid="31"/>
                                        </p:tgtEl>
                                        <p:attrNameLst>
                                          <p:attrName>ppt_w</p:attrName>
                                        </p:attrNameLst>
                                      </p:cBhvr>
                                      <p:tavLst>
                                        <p:tav tm="0">
                                          <p:val>
                                            <p:fltVal val="0"/>
                                          </p:val>
                                        </p:tav>
                                        <p:tav tm="100000">
                                          <p:val>
                                            <p:strVal val="#ppt_w"/>
                                          </p:val>
                                        </p:tav>
                                      </p:tavLst>
                                    </p:anim>
                                    <p:anim calcmode="lin" valueType="num">
                                      <p:cBhvr>
                                        <p:cTn id="126" dur="1000" fill="hold"/>
                                        <p:tgtEl>
                                          <p:spTgt spid="31"/>
                                        </p:tgtEl>
                                        <p:attrNameLst>
                                          <p:attrName>ppt_h</p:attrName>
                                        </p:attrNameLst>
                                      </p:cBhvr>
                                      <p:tavLst>
                                        <p:tav tm="0">
                                          <p:val>
                                            <p:fltVal val="0"/>
                                          </p:val>
                                        </p:tav>
                                        <p:tav tm="100000">
                                          <p:val>
                                            <p:strVal val="#ppt_h"/>
                                          </p:val>
                                        </p:tav>
                                      </p:tavLst>
                                    </p:anim>
                                    <p:anim calcmode="lin" valueType="num">
                                      <p:cBhvr>
                                        <p:cTn id="127"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31"/>
                                        </p:tgtEl>
                                        <p:attrNameLst>
                                          <p:attrName>ppt_y</p:attrName>
                                        </p:attrNameLst>
                                      </p:cBhvr>
                                      <p:tavLst>
                                        <p:tav tm="0" fmla="#ppt_y+(sin(-2*pi*(1-$))*-#ppt_x+cos(-2*pi*(1-$))*(1-#ppt_y))*(1-$)">
                                          <p:val>
                                            <p:fltVal val="0"/>
                                          </p:val>
                                        </p:tav>
                                        <p:tav tm="100000">
                                          <p:val>
                                            <p:fltVal val="1"/>
                                          </p:val>
                                        </p:tav>
                                      </p:tavLst>
                                    </p:anim>
                                  </p:childTnLst>
                                </p:cTn>
                              </p:par>
                              <p:par>
                                <p:cTn id="129" presetID="15" presetClass="entr" presetSubtype="0" fill="hold" nodeType="withEffect">
                                  <p:stCondLst>
                                    <p:cond delay="0"/>
                                  </p:stCondLst>
                                  <p:childTnLst>
                                    <p:set>
                                      <p:cBhvr>
                                        <p:cTn id="130" dur="1" fill="hold">
                                          <p:stCondLst>
                                            <p:cond delay="0"/>
                                          </p:stCondLst>
                                        </p:cTn>
                                        <p:tgtEl>
                                          <p:spTgt spid="209985"/>
                                        </p:tgtEl>
                                        <p:attrNameLst>
                                          <p:attrName>style.visibility</p:attrName>
                                        </p:attrNameLst>
                                      </p:cBhvr>
                                      <p:to>
                                        <p:strVal val="visible"/>
                                      </p:to>
                                    </p:set>
                                    <p:anim calcmode="lin" valueType="num">
                                      <p:cBhvr>
                                        <p:cTn id="131" dur="1000" fill="hold"/>
                                        <p:tgtEl>
                                          <p:spTgt spid="209985"/>
                                        </p:tgtEl>
                                        <p:attrNameLst>
                                          <p:attrName>ppt_w</p:attrName>
                                        </p:attrNameLst>
                                      </p:cBhvr>
                                      <p:tavLst>
                                        <p:tav tm="0">
                                          <p:val>
                                            <p:fltVal val="0"/>
                                          </p:val>
                                        </p:tav>
                                        <p:tav tm="100000">
                                          <p:val>
                                            <p:strVal val="#ppt_w"/>
                                          </p:val>
                                        </p:tav>
                                      </p:tavLst>
                                    </p:anim>
                                    <p:anim calcmode="lin" valueType="num">
                                      <p:cBhvr>
                                        <p:cTn id="132" dur="1000" fill="hold"/>
                                        <p:tgtEl>
                                          <p:spTgt spid="209985"/>
                                        </p:tgtEl>
                                        <p:attrNameLst>
                                          <p:attrName>ppt_h</p:attrName>
                                        </p:attrNameLst>
                                      </p:cBhvr>
                                      <p:tavLst>
                                        <p:tav tm="0">
                                          <p:val>
                                            <p:fltVal val="0"/>
                                          </p:val>
                                        </p:tav>
                                        <p:tav tm="100000">
                                          <p:val>
                                            <p:strVal val="#ppt_h"/>
                                          </p:val>
                                        </p:tav>
                                      </p:tavLst>
                                    </p:anim>
                                    <p:anim calcmode="lin" valueType="num">
                                      <p:cBhvr>
                                        <p:cTn id="133" dur="1000" fill="hold"/>
                                        <p:tgtEl>
                                          <p:spTgt spid="209985"/>
                                        </p:tgtEl>
                                        <p:attrNameLst>
                                          <p:attrName>ppt_x</p:attrName>
                                        </p:attrNameLst>
                                      </p:cBhvr>
                                      <p:tavLst>
                                        <p:tav tm="0" fmla="#ppt_x+(cos(-2*pi*(1-$))*-#ppt_x-sin(-2*pi*(1-$))*(1-#ppt_y))*(1-$)">
                                          <p:val>
                                            <p:fltVal val="0"/>
                                          </p:val>
                                        </p:tav>
                                        <p:tav tm="100000">
                                          <p:val>
                                            <p:fltVal val="1"/>
                                          </p:val>
                                        </p:tav>
                                      </p:tavLst>
                                    </p:anim>
                                    <p:anim calcmode="lin" valueType="num">
                                      <p:cBhvr>
                                        <p:cTn id="134" dur="1000" fill="hold"/>
                                        <p:tgtEl>
                                          <p:spTgt spid="209985"/>
                                        </p:tgtEl>
                                        <p:attrNameLst>
                                          <p:attrName>ppt_y</p:attrName>
                                        </p:attrNameLst>
                                      </p:cBhvr>
                                      <p:tavLst>
                                        <p:tav tm="0" fmla="#ppt_y+(sin(-2*pi*(1-$))*-#ppt_x+cos(-2*pi*(1-$))*(1-#ppt_y))*(1-$)">
                                          <p:val>
                                            <p:fltVal val="0"/>
                                          </p:val>
                                        </p:tav>
                                        <p:tav tm="100000">
                                          <p:val>
                                            <p:fltVal val="1"/>
                                          </p:val>
                                        </p:tav>
                                      </p:tavLst>
                                    </p:anim>
                                  </p:childTnLst>
                                </p:cTn>
                              </p:par>
                              <p:par>
                                <p:cTn id="135" presetID="15" presetClass="entr" presetSubtype="0" fill="hold" nodeType="withEffect">
                                  <p:stCondLst>
                                    <p:cond delay="0"/>
                                  </p:stCondLst>
                                  <p:childTnLst>
                                    <p:set>
                                      <p:cBhvr>
                                        <p:cTn id="136" dur="1" fill="hold">
                                          <p:stCondLst>
                                            <p:cond delay="0"/>
                                          </p:stCondLst>
                                        </p:cTn>
                                        <p:tgtEl>
                                          <p:spTgt spid="79"/>
                                        </p:tgtEl>
                                        <p:attrNameLst>
                                          <p:attrName>style.visibility</p:attrName>
                                        </p:attrNameLst>
                                      </p:cBhvr>
                                      <p:to>
                                        <p:strVal val="visible"/>
                                      </p:to>
                                    </p:set>
                                    <p:anim calcmode="lin" valueType="num">
                                      <p:cBhvr>
                                        <p:cTn id="137" dur="1000" fill="hold"/>
                                        <p:tgtEl>
                                          <p:spTgt spid="79"/>
                                        </p:tgtEl>
                                        <p:attrNameLst>
                                          <p:attrName>ppt_w</p:attrName>
                                        </p:attrNameLst>
                                      </p:cBhvr>
                                      <p:tavLst>
                                        <p:tav tm="0">
                                          <p:val>
                                            <p:fltVal val="0"/>
                                          </p:val>
                                        </p:tav>
                                        <p:tav tm="100000">
                                          <p:val>
                                            <p:strVal val="#ppt_w"/>
                                          </p:val>
                                        </p:tav>
                                      </p:tavLst>
                                    </p:anim>
                                    <p:anim calcmode="lin" valueType="num">
                                      <p:cBhvr>
                                        <p:cTn id="138" dur="1000" fill="hold"/>
                                        <p:tgtEl>
                                          <p:spTgt spid="79"/>
                                        </p:tgtEl>
                                        <p:attrNameLst>
                                          <p:attrName>ppt_h</p:attrName>
                                        </p:attrNameLst>
                                      </p:cBhvr>
                                      <p:tavLst>
                                        <p:tav tm="0">
                                          <p:val>
                                            <p:fltVal val="0"/>
                                          </p:val>
                                        </p:tav>
                                        <p:tav tm="100000">
                                          <p:val>
                                            <p:strVal val="#ppt_h"/>
                                          </p:val>
                                        </p:tav>
                                      </p:tavLst>
                                    </p:anim>
                                    <p:anim calcmode="lin" valueType="num">
                                      <p:cBhvr>
                                        <p:cTn id="139"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79"/>
                                        </p:tgtEl>
                                        <p:attrNameLst>
                                          <p:attrName>ppt_y</p:attrName>
                                        </p:attrNameLst>
                                      </p:cBhvr>
                                      <p:tavLst>
                                        <p:tav tm="0" fmla="#ppt_y+(sin(-2*pi*(1-$))*-#ppt_x+cos(-2*pi*(1-$))*(1-#ppt_y))*(1-$)">
                                          <p:val>
                                            <p:fltVal val="0"/>
                                          </p:val>
                                        </p:tav>
                                        <p:tav tm="100000">
                                          <p:val>
                                            <p:fltVal val="1"/>
                                          </p:val>
                                        </p:tav>
                                      </p:tavLst>
                                    </p:anim>
                                  </p:childTnLst>
                                </p:cTn>
                              </p:par>
                              <p:par>
                                <p:cTn id="141" presetID="15" presetClass="entr" presetSubtype="0" fill="hold" nodeType="withEffect">
                                  <p:stCondLst>
                                    <p:cond delay="0"/>
                                  </p:stCondLst>
                                  <p:childTnLst>
                                    <p:set>
                                      <p:cBhvr>
                                        <p:cTn id="142" dur="1" fill="hold">
                                          <p:stCondLst>
                                            <p:cond delay="0"/>
                                          </p:stCondLst>
                                        </p:cTn>
                                        <p:tgtEl>
                                          <p:spTgt spid="82"/>
                                        </p:tgtEl>
                                        <p:attrNameLst>
                                          <p:attrName>style.visibility</p:attrName>
                                        </p:attrNameLst>
                                      </p:cBhvr>
                                      <p:to>
                                        <p:strVal val="visible"/>
                                      </p:to>
                                    </p:set>
                                    <p:anim calcmode="lin" valueType="num">
                                      <p:cBhvr>
                                        <p:cTn id="143" dur="1000" fill="hold"/>
                                        <p:tgtEl>
                                          <p:spTgt spid="82"/>
                                        </p:tgtEl>
                                        <p:attrNameLst>
                                          <p:attrName>ppt_w</p:attrName>
                                        </p:attrNameLst>
                                      </p:cBhvr>
                                      <p:tavLst>
                                        <p:tav tm="0">
                                          <p:val>
                                            <p:fltVal val="0"/>
                                          </p:val>
                                        </p:tav>
                                        <p:tav tm="100000">
                                          <p:val>
                                            <p:strVal val="#ppt_w"/>
                                          </p:val>
                                        </p:tav>
                                      </p:tavLst>
                                    </p:anim>
                                    <p:anim calcmode="lin" valueType="num">
                                      <p:cBhvr>
                                        <p:cTn id="144" dur="1000" fill="hold"/>
                                        <p:tgtEl>
                                          <p:spTgt spid="82"/>
                                        </p:tgtEl>
                                        <p:attrNameLst>
                                          <p:attrName>ppt_h</p:attrName>
                                        </p:attrNameLst>
                                      </p:cBhvr>
                                      <p:tavLst>
                                        <p:tav tm="0">
                                          <p:val>
                                            <p:fltVal val="0"/>
                                          </p:val>
                                        </p:tav>
                                        <p:tav tm="100000">
                                          <p:val>
                                            <p:strVal val="#ppt_h"/>
                                          </p:val>
                                        </p:tav>
                                      </p:tavLst>
                                    </p:anim>
                                    <p:anim calcmode="lin" valueType="num">
                                      <p:cBhvr>
                                        <p:cTn id="145"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82"/>
                                        </p:tgtEl>
                                        <p:attrNameLst>
                                          <p:attrName>ppt_y</p:attrName>
                                        </p:attrNameLst>
                                      </p:cBhvr>
                                      <p:tavLst>
                                        <p:tav tm="0" fmla="#ppt_y+(sin(-2*pi*(1-$))*-#ppt_x+cos(-2*pi*(1-$))*(1-#ppt_y))*(1-$)">
                                          <p:val>
                                            <p:fltVal val="0"/>
                                          </p:val>
                                        </p:tav>
                                        <p:tav tm="100000">
                                          <p:val>
                                            <p:fltVal val="1"/>
                                          </p:val>
                                        </p:tav>
                                      </p:tavLst>
                                    </p:anim>
                                  </p:childTnLst>
                                </p:cTn>
                              </p:par>
                              <p:par>
                                <p:cTn id="147" presetID="15" presetClass="entr" presetSubtype="0" fill="hold" nodeType="with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p:cTn id="149" dur="1000" fill="hold"/>
                                        <p:tgtEl>
                                          <p:spTgt spid="32"/>
                                        </p:tgtEl>
                                        <p:attrNameLst>
                                          <p:attrName>ppt_w</p:attrName>
                                        </p:attrNameLst>
                                      </p:cBhvr>
                                      <p:tavLst>
                                        <p:tav tm="0">
                                          <p:val>
                                            <p:fltVal val="0"/>
                                          </p:val>
                                        </p:tav>
                                        <p:tav tm="100000">
                                          <p:val>
                                            <p:strVal val="#ppt_w"/>
                                          </p:val>
                                        </p:tav>
                                      </p:tavLst>
                                    </p:anim>
                                    <p:anim calcmode="lin" valueType="num">
                                      <p:cBhvr>
                                        <p:cTn id="150" dur="1000" fill="hold"/>
                                        <p:tgtEl>
                                          <p:spTgt spid="32"/>
                                        </p:tgtEl>
                                        <p:attrNameLst>
                                          <p:attrName>ppt_h</p:attrName>
                                        </p:attrNameLst>
                                      </p:cBhvr>
                                      <p:tavLst>
                                        <p:tav tm="0">
                                          <p:val>
                                            <p:fltVal val="0"/>
                                          </p:val>
                                        </p:tav>
                                        <p:tav tm="100000">
                                          <p:val>
                                            <p:strVal val="#ppt_h"/>
                                          </p:val>
                                        </p:tav>
                                      </p:tavLst>
                                    </p:anim>
                                    <p:anim calcmode="lin" valueType="num">
                                      <p:cBhvr>
                                        <p:cTn id="151"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52" dur="1000" fill="hold"/>
                                        <p:tgtEl>
                                          <p:spTgt spid="32"/>
                                        </p:tgtEl>
                                        <p:attrNameLst>
                                          <p:attrName>ppt_y</p:attrName>
                                        </p:attrNameLst>
                                      </p:cBhvr>
                                      <p:tavLst>
                                        <p:tav tm="0" fmla="#ppt_y+(sin(-2*pi*(1-$))*-#ppt_x+cos(-2*pi*(1-$))*(1-#ppt_y))*(1-$)">
                                          <p:val>
                                            <p:fltVal val="0"/>
                                          </p:val>
                                        </p:tav>
                                        <p:tav tm="100000">
                                          <p:val>
                                            <p:fltVal val="1"/>
                                          </p:val>
                                        </p:tav>
                                      </p:tavLst>
                                    </p:anim>
                                  </p:childTnLst>
                                </p:cTn>
                              </p:par>
                              <p:par>
                                <p:cTn id="153" presetID="15" presetClass="entr" presetSubtype="0" fill="hold" grpId="0" nodeType="with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1000" fill="hold"/>
                                        <p:tgtEl>
                                          <p:spTgt spid="32"/>
                                        </p:tgtEl>
                                        <p:attrNameLst>
                                          <p:attrName>ppt_w</p:attrName>
                                        </p:attrNameLst>
                                      </p:cBhvr>
                                      <p:tavLst>
                                        <p:tav tm="0">
                                          <p:val>
                                            <p:fltVal val="0"/>
                                          </p:val>
                                        </p:tav>
                                        <p:tav tm="100000">
                                          <p:val>
                                            <p:strVal val="#ppt_w"/>
                                          </p:val>
                                        </p:tav>
                                      </p:tavLst>
                                    </p:anim>
                                    <p:anim calcmode="lin" valueType="num">
                                      <p:cBhvr>
                                        <p:cTn id="156" dur="1000" fill="hold"/>
                                        <p:tgtEl>
                                          <p:spTgt spid="32"/>
                                        </p:tgtEl>
                                        <p:attrNameLst>
                                          <p:attrName>ppt_h</p:attrName>
                                        </p:attrNameLst>
                                      </p:cBhvr>
                                      <p:tavLst>
                                        <p:tav tm="0">
                                          <p:val>
                                            <p:fltVal val="0"/>
                                          </p:val>
                                        </p:tav>
                                        <p:tav tm="100000">
                                          <p:val>
                                            <p:strVal val="#ppt_h"/>
                                          </p:val>
                                        </p:tav>
                                      </p:tavLst>
                                    </p:anim>
                                    <p:anim calcmode="lin" valueType="num">
                                      <p:cBhvr>
                                        <p:cTn id="157"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58" dur="1000" fill="hold"/>
                                        <p:tgtEl>
                                          <p:spTgt spid="32"/>
                                        </p:tgtEl>
                                        <p:attrNameLst>
                                          <p:attrName>ppt_y</p:attrName>
                                        </p:attrNameLst>
                                      </p:cBhvr>
                                      <p:tavLst>
                                        <p:tav tm="0" fmla="#ppt_y+(sin(-2*pi*(1-$))*-#ppt_x+cos(-2*pi*(1-$))*(1-#ppt_y))*(1-$)">
                                          <p:val>
                                            <p:fltVal val="0"/>
                                          </p:val>
                                        </p:tav>
                                        <p:tav tm="100000">
                                          <p:val>
                                            <p:fltVal val="1"/>
                                          </p:val>
                                        </p:tav>
                                      </p:tavLst>
                                    </p:anim>
                                  </p:childTnLst>
                                </p:cTn>
                              </p:par>
                              <p:par>
                                <p:cTn id="159" presetID="15" presetClass="entr" presetSubtype="0" fill="hold" nodeType="withEffect">
                                  <p:stCondLst>
                                    <p:cond delay="0"/>
                                  </p:stCondLst>
                                  <p:childTnLst>
                                    <p:set>
                                      <p:cBhvr>
                                        <p:cTn id="160" dur="1" fill="hold">
                                          <p:stCondLst>
                                            <p:cond delay="0"/>
                                          </p:stCondLst>
                                        </p:cTn>
                                        <p:tgtEl>
                                          <p:spTgt spid="189506"/>
                                        </p:tgtEl>
                                        <p:attrNameLst>
                                          <p:attrName>style.visibility</p:attrName>
                                        </p:attrNameLst>
                                      </p:cBhvr>
                                      <p:to>
                                        <p:strVal val="visible"/>
                                      </p:to>
                                    </p:set>
                                    <p:anim calcmode="lin" valueType="num">
                                      <p:cBhvr>
                                        <p:cTn id="161" dur="1000" fill="hold"/>
                                        <p:tgtEl>
                                          <p:spTgt spid="189506"/>
                                        </p:tgtEl>
                                        <p:attrNameLst>
                                          <p:attrName>ppt_w</p:attrName>
                                        </p:attrNameLst>
                                      </p:cBhvr>
                                      <p:tavLst>
                                        <p:tav tm="0">
                                          <p:val>
                                            <p:fltVal val="0"/>
                                          </p:val>
                                        </p:tav>
                                        <p:tav tm="100000">
                                          <p:val>
                                            <p:strVal val="#ppt_w"/>
                                          </p:val>
                                        </p:tav>
                                      </p:tavLst>
                                    </p:anim>
                                    <p:anim calcmode="lin" valueType="num">
                                      <p:cBhvr>
                                        <p:cTn id="162" dur="1000" fill="hold"/>
                                        <p:tgtEl>
                                          <p:spTgt spid="189506"/>
                                        </p:tgtEl>
                                        <p:attrNameLst>
                                          <p:attrName>ppt_h</p:attrName>
                                        </p:attrNameLst>
                                      </p:cBhvr>
                                      <p:tavLst>
                                        <p:tav tm="0">
                                          <p:val>
                                            <p:fltVal val="0"/>
                                          </p:val>
                                        </p:tav>
                                        <p:tav tm="100000">
                                          <p:val>
                                            <p:strVal val="#ppt_h"/>
                                          </p:val>
                                        </p:tav>
                                      </p:tavLst>
                                    </p:anim>
                                    <p:anim calcmode="lin" valueType="num">
                                      <p:cBhvr>
                                        <p:cTn id="163" dur="1000" fill="hold"/>
                                        <p:tgtEl>
                                          <p:spTgt spid="189506"/>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189506"/>
                                        </p:tgtEl>
                                        <p:attrNameLst>
                                          <p:attrName>ppt_y</p:attrName>
                                        </p:attrNameLst>
                                      </p:cBhvr>
                                      <p:tavLst>
                                        <p:tav tm="0" fmla="#ppt_y+(sin(-2*pi*(1-$))*-#ppt_x+cos(-2*pi*(1-$))*(1-#ppt_y))*(1-$)">
                                          <p:val>
                                            <p:fltVal val="0"/>
                                          </p:val>
                                        </p:tav>
                                        <p:tav tm="100000">
                                          <p:val>
                                            <p:fltVal val="1"/>
                                          </p:val>
                                        </p:tav>
                                      </p:tavLst>
                                    </p:anim>
                                  </p:childTnLst>
                                </p:cTn>
                              </p:par>
                              <p:par>
                                <p:cTn id="165" presetID="15" presetClass="entr" presetSubtype="0" fill="hold" grpId="0" nodeType="with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p:cTn id="167" dur="1000" fill="hold"/>
                                        <p:tgtEl>
                                          <p:spTgt spid="40"/>
                                        </p:tgtEl>
                                        <p:attrNameLst>
                                          <p:attrName>ppt_w</p:attrName>
                                        </p:attrNameLst>
                                      </p:cBhvr>
                                      <p:tavLst>
                                        <p:tav tm="0">
                                          <p:val>
                                            <p:fltVal val="0"/>
                                          </p:val>
                                        </p:tav>
                                        <p:tav tm="100000">
                                          <p:val>
                                            <p:strVal val="#ppt_w"/>
                                          </p:val>
                                        </p:tav>
                                      </p:tavLst>
                                    </p:anim>
                                    <p:anim calcmode="lin" valueType="num">
                                      <p:cBhvr>
                                        <p:cTn id="168" dur="1000" fill="hold"/>
                                        <p:tgtEl>
                                          <p:spTgt spid="40"/>
                                        </p:tgtEl>
                                        <p:attrNameLst>
                                          <p:attrName>ppt_h</p:attrName>
                                        </p:attrNameLst>
                                      </p:cBhvr>
                                      <p:tavLst>
                                        <p:tav tm="0">
                                          <p:val>
                                            <p:fltVal val="0"/>
                                          </p:val>
                                        </p:tav>
                                        <p:tav tm="100000">
                                          <p:val>
                                            <p:strVal val="#ppt_h"/>
                                          </p:val>
                                        </p:tav>
                                      </p:tavLst>
                                    </p:anim>
                                    <p:anim calcmode="lin" valueType="num">
                                      <p:cBhvr>
                                        <p:cTn id="16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40"/>
                                        </p:tgtEl>
                                        <p:attrNameLst>
                                          <p:attrName>ppt_y</p:attrName>
                                        </p:attrNameLst>
                                      </p:cBhvr>
                                      <p:tavLst>
                                        <p:tav tm="0" fmla="#ppt_y+(sin(-2*pi*(1-$))*-#ppt_x+cos(-2*pi*(1-$))*(1-#ppt_y))*(1-$)">
                                          <p:val>
                                            <p:fltVal val="0"/>
                                          </p:val>
                                        </p:tav>
                                        <p:tav tm="100000">
                                          <p:val>
                                            <p:fltVal val="1"/>
                                          </p:val>
                                        </p:tav>
                                      </p:tavLst>
                                    </p:anim>
                                  </p:childTnLst>
                                </p:cTn>
                              </p:par>
                              <p:par>
                                <p:cTn id="171" presetID="15" presetClass="entr" presetSubtype="0" fill="hold" grpId="0" nodeType="withEffect">
                                  <p:stCondLst>
                                    <p:cond delay="0"/>
                                  </p:stCondLst>
                                  <p:childTnLst>
                                    <p:set>
                                      <p:cBhvr>
                                        <p:cTn id="172" dur="1" fill="hold">
                                          <p:stCondLst>
                                            <p:cond delay="0"/>
                                          </p:stCondLst>
                                        </p:cTn>
                                        <p:tgtEl>
                                          <p:spTgt spid="30"/>
                                        </p:tgtEl>
                                        <p:attrNameLst>
                                          <p:attrName>style.visibility</p:attrName>
                                        </p:attrNameLst>
                                      </p:cBhvr>
                                      <p:to>
                                        <p:strVal val="visible"/>
                                      </p:to>
                                    </p:set>
                                    <p:anim calcmode="lin" valueType="num">
                                      <p:cBhvr>
                                        <p:cTn id="173" dur="1000" fill="hold"/>
                                        <p:tgtEl>
                                          <p:spTgt spid="30"/>
                                        </p:tgtEl>
                                        <p:attrNameLst>
                                          <p:attrName>ppt_w</p:attrName>
                                        </p:attrNameLst>
                                      </p:cBhvr>
                                      <p:tavLst>
                                        <p:tav tm="0">
                                          <p:val>
                                            <p:fltVal val="0"/>
                                          </p:val>
                                        </p:tav>
                                        <p:tav tm="100000">
                                          <p:val>
                                            <p:strVal val="#ppt_w"/>
                                          </p:val>
                                        </p:tav>
                                      </p:tavLst>
                                    </p:anim>
                                    <p:anim calcmode="lin" valueType="num">
                                      <p:cBhvr>
                                        <p:cTn id="174" dur="1000" fill="hold"/>
                                        <p:tgtEl>
                                          <p:spTgt spid="30"/>
                                        </p:tgtEl>
                                        <p:attrNameLst>
                                          <p:attrName>ppt_h</p:attrName>
                                        </p:attrNameLst>
                                      </p:cBhvr>
                                      <p:tavLst>
                                        <p:tav tm="0">
                                          <p:val>
                                            <p:fltVal val="0"/>
                                          </p:val>
                                        </p:tav>
                                        <p:tav tm="100000">
                                          <p:val>
                                            <p:strVal val="#ppt_h"/>
                                          </p:val>
                                        </p:tav>
                                      </p:tavLst>
                                    </p:anim>
                                    <p:anim calcmode="lin" valueType="num">
                                      <p:cBhvr>
                                        <p:cTn id="17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76" dur="1000" fill="hold"/>
                                        <p:tgtEl>
                                          <p:spTgt spid="30"/>
                                        </p:tgtEl>
                                        <p:attrNameLst>
                                          <p:attrName>ppt_y</p:attrName>
                                        </p:attrNameLst>
                                      </p:cBhvr>
                                      <p:tavLst>
                                        <p:tav tm="0" fmla="#ppt_y+(sin(-2*pi*(1-$))*-#ppt_x+cos(-2*pi*(1-$))*(1-#ppt_y))*(1-$)">
                                          <p:val>
                                            <p:fltVal val="0"/>
                                          </p:val>
                                        </p:tav>
                                        <p:tav tm="100000">
                                          <p:val>
                                            <p:fltVal val="1"/>
                                          </p:val>
                                        </p:tav>
                                      </p:tavLst>
                                    </p:anim>
                                  </p:childTnLst>
                                </p:cTn>
                              </p:par>
                              <p:par>
                                <p:cTn id="177" presetID="15" presetClass="entr" presetSubtype="0" fill="hold" nodeType="withEffect">
                                  <p:stCondLst>
                                    <p:cond delay="0"/>
                                  </p:stCondLst>
                                  <p:childTnLst>
                                    <p:set>
                                      <p:cBhvr>
                                        <p:cTn id="178" dur="1" fill="hold">
                                          <p:stCondLst>
                                            <p:cond delay="0"/>
                                          </p:stCondLst>
                                        </p:cTn>
                                        <p:tgtEl>
                                          <p:spTgt spid="3162"/>
                                        </p:tgtEl>
                                        <p:attrNameLst>
                                          <p:attrName>style.visibility</p:attrName>
                                        </p:attrNameLst>
                                      </p:cBhvr>
                                      <p:to>
                                        <p:strVal val="visible"/>
                                      </p:to>
                                    </p:set>
                                    <p:anim calcmode="lin" valueType="num">
                                      <p:cBhvr>
                                        <p:cTn id="179" dur="1000" fill="hold"/>
                                        <p:tgtEl>
                                          <p:spTgt spid="3162"/>
                                        </p:tgtEl>
                                        <p:attrNameLst>
                                          <p:attrName>ppt_w</p:attrName>
                                        </p:attrNameLst>
                                      </p:cBhvr>
                                      <p:tavLst>
                                        <p:tav tm="0">
                                          <p:val>
                                            <p:fltVal val="0"/>
                                          </p:val>
                                        </p:tav>
                                        <p:tav tm="100000">
                                          <p:val>
                                            <p:strVal val="#ppt_w"/>
                                          </p:val>
                                        </p:tav>
                                      </p:tavLst>
                                    </p:anim>
                                    <p:anim calcmode="lin" valueType="num">
                                      <p:cBhvr>
                                        <p:cTn id="180" dur="1000" fill="hold"/>
                                        <p:tgtEl>
                                          <p:spTgt spid="3162"/>
                                        </p:tgtEl>
                                        <p:attrNameLst>
                                          <p:attrName>ppt_h</p:attrName>
                                        </p:attrNameLst>
                                      </p:cBhvr>
                                      <p:tavLst>
                                        <p:tav tm="0">
                                          <p:val>
                                            <p:fltVal val="0"/>
                                          </p:val>
                                        </p:tav>
                                        <p:tav tm="100000">
                                          <p:val>
                                            <p:strVal val="#ppt_h"/>
                                          </p:val>
                                        </p:tav>
                                      </p:tavLst>
                                    </p:anim>
                                    <p:anim calcmode="lin" valueType="num">
                                      <p:cBhvr>
                                        <p:cTn id="181" dur="1000" fill="hold"/>
                                        <p:tgtEl>
                                          <p:spTgt spid="3162"/>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3162"/>
                                        </p:tgtEl>
                                        <p:attrNameLst>
                                          <p:attrName>ppt_y</p:attrName>
                                        </p:attrNameLst>
                                      </p:cBhvr>
                                      <p:tavLst>
                                        <p:tav tm="0" fmla="#ppt_y+(sin(-2*pi*(1-$))*-#ppt_x+cos(-2*pi*(1-$))*(1-#ppt_y))*(1-$)">
                                          <p:val>
                                            <p:fltVal val="0"/>
                                          </p:val>
                                        </p:tav>
                                        <p:tav tm="100000">
                                          <p:val>
                                            <p:fltVal val="1"/>
                                          </p:val>
                                        </p:tav>
                                      </p:tavLst>
                                    </p:anim>
                                  </p:childTnLst>
                                </p:cTn>
                              </p:par>
                              <p:par>
                                <p:cTn id="183" presetID="15" presetClass="entr" presetSubtype="0" fill="hold" nodeType="withEffect">
                                  <p:stCondLst>
                                    <p:cond delay="0"/>
                                  </p:stCondLst>
                                  <p:childTnLst>
                                    <p:set>
                                      <p:cBhvr>
                                        <p:cTn id="184" dur="1" fill="hold">
                                          <p:stCondLst>
                                            <p:cond delay="0"/>
                                          </p:stCondLst>
                                        </p:cTn>
                                        <p:tgtEl>
                                          <p:spTgt spid="3162"/>
                                        </p:tgtEl>
                                        <p:attrNameLst>
                                          <p:attrName>style.visibility</p:attrName>
                                        </p:attrNameLst>
                                      </p:cBhvr>
                                      <p:to>
                                        <p:strVal val="visible"/>
                                      </p:to>
                                    </p:set>
                                    <p:anim calcmode="lin" valueType="num">
                                      <p:cBhvr>
                                        <p:cTn id="185" dur="1000" fill="hold"/>
                                        <p:tgtEl>
                                          <p:spTgt spid="3162"/>
                                        </p:tgtEl>
                                        <p:attrNameLst>
                                          <p:attrName>ppt_w</p:attrName>
                                        </p:attrNameLst>
                                      </p:cBhvr>
                                      <p:tavLst>
                                        <p:tav tm="0">
                                          <p:val>
                                            <p:fltVal val="0"/>
                                          </p:val>
                                        </p:tav>
                                        <p:tav tm="100000">
                                          <p:val>
                                            <p:strVal val="#ppt_w"/>
                                          </p:val>
                                        </p:tav>
                                      </p:tavLst>
                                    </p:anim>
                                    <p:anim calcmode="lin" valueType="num">
                                      <p:cBhvr>
                                        <p:cTn id="186" dur="1000" fill="hold"/>
                                        <p:tgtEl>
                                          <p:spTgt spid="3162"/>
                                        </p:tgtEl>
                                        <p:attrNameLst>
                                          <p:attrName>ppt_h</p:attrName>
                                        </p:attrNameLst>
                                      </p:cBhvr>
                                      <p:tavLst>
                                        <p:tav tm="0">
                                          <p:val>
                                            <p:fltVal val="0"/>
                                          </p:val>
                                        </p:tav>
                                        <p:tav tm="100000">
                                          <p:val>
                                            <p:strVal val="#ppt_h"/>
                                          </p:val>
                                        </p:tav>
                                      </p:tavLst>
                                    </p:anim>
                                    <p:anim calcmode="lin" valueType="num">
                                      <p:cBhvr>
                                        <p:cTn id="187" dur="1000" fill="hold"/>
                                        <p:tgtEl>
                                          <p:spTgt spid="3162"/>
                                        </p:tgtEl>
                                        <p:attrNameLst>
                                          <p:attrName>ppt_x</p:attrName>
                                        </p:attrNameLst>
                                      </p:cBhvr>
                                      <p:tavLst>
                                        <p:tav tm="0" fmla="#ppt_x+(cos(-2*pi*(1-$))*-#ppt_x-sin(-2*pi*(1-$))*(1-#ppt_y))*(1-$)">
                                          <p:val>
                                            <p:fltVal val="0"/>
                                          </p:val>
                                        </p:tav>
                                        <p:tav tm="100000">
                                          <p:val>
                                            <p:fltVal val="1"/>
                                          </p:val>
                                        </p:tav>
                                      </p:tavLst>
                                    </p:anim>
                                    <p:anim calcmode="lin" valueType="num">
                                      <p:cBhvr>
                                        <p:cTn id="188" dur="1000" fill="hold"/>
                                        <p:tgtEl>
                                          <p:spTgt spid="3162"/>
                                        </p:tgtEl>
                                        <p:attrNameLst>
                                          <p:attrName>ppt_y</p:attrName>
                                        </p:attrNameLst>
                                      </p:cBhvr>
                                      <p:tavLst>
                                        <p:tav tm="0" fmla="#ppt_y+(sin(-2*pi*(1-$))*-#ppt_x+cos(-2*pi*(1-$))*(1-#ppt_y))*(1-$)">
                                          <p:val>
                                            <p:fltVal val="0"/>
                                          </p:val>
                                        </p:tav>
                                        <p:tav tm="100000">
                                          <p:val>
                                            <p:fltVal val="1"/>
                                          </p:val>
                                        </p:tav>
                                      </p:tavLst>
                                    </p:anim>
                                  </p:childTnLst>
                                </p:cTn>
                              </p:par>
                              <p:par>
                                <p:cTn id="189" presetID="15" presetClass="entr" presetSubtype="0" fill="hold" nodeType="withEffect">
                                  <p:stCondLst>
                                    <p:cond delay="0"/>
                                  </p:stCondLst>
                                  <p:childTnLst>
                                    <p:set>
                                      <p:cBhvr>
                                        <p:cTn id="190" dur="1" fill="hold">
                                          <p:stCondLst>
                                            <p:cond delay="0"/>
                                          </p:stCondLst>
                                        </p:cTn>
                                        <p:tgtEl>
                                          <p:spTgt spid="189518"/>
                                        </p:tgtEl>
                                        <p:attrNameLst>
                                          <p:attrName>style.visibility</p:attrName>
                                        </p:attrNameLst>
                                      </p:cBhvr>
                                      <p:to>
                                        <p:strVal val="visible"/>
                                      </p:to>
                                    </p:set>
                                    <p:anim calcmode="lin" valueType="num">
                                      <p:cBhvr>
                                        <p:cTn id="191" dur="1000" fill="hold"/>
                                        <p:tgtEl>
                                          <p:spTgt spid="189518"/>
                                        </p:tgtEl>
                                        <p:attrNameLst>
                                          <p:attrName>ppt_w</p:attrName>
                                        </p:attrNameLst>
                                      </p:cBhvr>
                                      <p:tavLst>
                                        <p:tav tm="0">
                                          <p:val>
                                            <p:fltVal val="0"/>
                                          </p:val>
                                        </p:tav>
                                        <p:tav tm="100000">
                                          <p:val>
                                            <p:strVal val="#ppt_w"/>
                                          </p:val>
                                        </p:tav>
                                      </p:tavLst>
                                    </p:anim>
                                    <p:anim calcmode="lin" valueType="num">
                                      <p:cBhvr>
                                        <p:cTn id="192" dur="1000" fill="hold"/>
                                        <p:tgtEl>
                                          <p:spTgt spid="189518"/>
                                        </p:tgtEl>
                                        <p:attrNameLst>
                                          <p:attrName>ppt_h</p:attrName>
                                        </p:attrNameLst>
                                      </p:cBhvr>
                                      <p:tavLst>
                                        <p:tav tm="0">
                                          <p:val>
                                            <p:fltVal val="0"/>
                                          </p:val>
                                        </p:tav>
                                        <p:tav tm="100000">
                                          <p:val>
                                            <p:strVal val="#ppt_h"/>
                                          </p:val>
                                        </p:tav>
                                      </p:tavLst>
                                    </p:anim>
                                    <p:anim calcmode="lin" valueType="num">
                                      <p:cBhvr>
                                        <p:cTn id="193" dur="1000" fill="hold"/>
                                        <p:tgtEl>
                                          <p:spTgt spid="189518"/>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189518"/>
                                        </p:tgtEl>
                                        <p:attrNameLst>
                                          <p:attrName>ppt_y</p:attrName>
                                        </p:attrNameLst>
                                      </p:cBhvr>
                                      <p:tavLst>
                                        <p:tav tm="0" fmla="#ppt_y+(sin(-2*pi*(1-$))*-#ppt_x+cos(-2*pi*(1-$))*(1-#ppt_y))*(1-$)">
                                          <p:val>
                                            <p:fltVal val="0"/>
                                          </p:val>
                                        </p:tav>
                                        <p:tav tm="100000">
                                          <p:val>
                                            <p:fltVal val="1"/>
                                          </p:val>
                                        </p:tav>
                                      </p:tavLst>
                                    </p:anim>
                                  </p:childTnLst>
                                </p:cTn>
                              </p:par>
                              <p:par>
                                <p:cTn id="195" presetID="15" presetClass="entr" presetSubtype="0" fill="hold" nodeType="withEffect">
                                  <p:stCondLst>
                                    <p:cond delay="0"/>
                                  </p:stCondLst>
                                  <p:childTnLst>
                                    <p:set>
                                      <p:cBhvr>
                                        <p:cTn id="196" dur="1" fill="hold">
                                          <p:stCondLst>
                                            <p:cond delay="0"/>
                                          </p:stCondLst>
                                        </p:cTn>
                                        <p:tgtEl>
                                          <p:spTgt spid="47"/>
                                        </p:tgtEl>
                                        <p:attrNameLst>
                                          <p:attrName>style.visibility</p:attrName>
                                        </p:attrNameLst>
                                      </p:cBhvr>
                                      <p:to>
                                        <p:strVal val="visible"/>
                                      </p:to>
                                    </p:set>
                                    <p:anim calcmode="lin" valueType="num">
                                      <p:cBhvr>
                                        <p:cTn id="197" dur="1000" fill="hold"/>
                                        <p:tgtEl>
                                          <p:spTgt spid="47"/>
                                        </p:tgtEl>
                                        <p:attrNameLst>
                                          <p:attrName>ppt_w</p:attrName>
                                        </p:attrNameLst>
                                      </p:cBhvr>
                                      <p:tavLst>
                                        <p:tav tm="0">
                                          <p:val>
                                            <p:fltVal val="0"/>
                                          </p:val>
                                        </p:tav>
                                        <p:tav tm="100000">
                                          <p:val>
                                            <p:strVal val="#ppt_w"/>
                                          </p:val>
                                        </p:tav>
                                      </p:tavLst>
                                    </p:anim>
                                    <p:anim calcmode="lin" valueType="num">
                                      <p:cBhvr>
                                        <p:cTn id="198" dur="1000" fill="hold"/>
                                        <p:tgtEl>
                                          <p:spTgt spid="47"/>
                                        </p:tgtEl>
                                        <p:attrNameLst>
                                          <p:attrName>ppt_h</p:attrName>
                                        </p:attrNameLst>
                                      </p:cBhvr>
                                      <p:tavLst>
                                        <p:tav tm="0">
                                          <p:val>
                                            <p:fltVal val="0"/>
                                          </p:val>
                                        </p:tav>
                                        <p:tav tm="100000">
                                          <p:val>
                                            <p:strVal val="#ppt_h"/>
                                          </p:val>
                                        </p:tav>
                                      </p:tavLst>
                                    </p:anim>
                                    <p:anim calcmode="lin" valueType="num">
                                      <p:cBhvr>
                                        <p:cTn id="199"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47"/>
                                        </p:tgtEl>
                                        <p:attrNameLst>
                                          <p:attrName>ppt_y</p:attrName>
                                        </p:attrNameLst>
                                      </p:cBhvr>
                                      <p:tavLst>
                                        <p:tav tm="0" fmla="#ppt_y+(sin(-2*pi*(1-$))*-#ppt_x+cos(-2*pi*(1-$))*(1-#ppt_y))*(1-$)">
                                          <p:val>
                                            <p:fltVal val="0"/>
                                          </p:val>
                                        </p:tav>
                                        <p:tav tm="100000">
                                          <p:val>
                                            <p:fltVal val="1"/>
                                          </p:val>
                                        </p:tav>
                                      </p:tavLst>
                                    </p:anim>
                                  </p:childTnLst>
                                </p:cTn>
                              </p:par>
                              <p:par>
                                <p:cTn id="201" presetID="15" presetClass="entr" presetSubtype="0" fill="hold" grpId="0" nodeType="withEffect">
                                  <p:stCondLst>
                                    <p:cond delay="0"/>
                                  </p:stCondLst>
                                  <p:childTnLst>
                                    <p:set>
                                      <p:cBhvr>
                                        <p:cTn id="202" dur="1" fill="hold">
                                          <p:stCondLst>
                                            <p:cond delay="0"/>
                                          </p:stCondLst>
                                        </p:cTn>
                                        <p:tgtEl>
                                          <p:spTgt spid="42"/>
                                        </p:tgtEl>
                                        <p:attrNameLst>
                                          <p:attrName>style.visibility</p:attrName>
                                        </p:attrNameLst>
                                      </p:cBhvr>
                                      <p:to>
                                        <p:strVal val="visible"/>
                                      </p:to>
                                    </p:set>
                                    <p:anim calcmode="lin" valueType="num">
                                      <p:cBhvr>
                                        <p:cTn id="203" dur="1000" fill="hold"/>
                                        <p:tgtEl>
                                          <p:spTgt spid="42"/>
                                        </p:tgtEl>
                                        <p:attrNameLst>
                                          <p:attrName>ppt_w</p:attrName>
                                        </p:attrNameLst>
                                      </p:cBhvr>
                                      <p:tavLst>
                                        <p:tav tm="0">
                                          <p:val>
                                            <p:fltVal val="0"/>
                                          </p:val>
                                        </p:tav>
                                        <p:tav tm="100000">
                                          <p:val>
                                            <p:strVal val="#ppt_w"/>
                                          </p:val>
                                        </p:tav>
                                      </p:tavLst>
                                    </p:anim>
                                    <p:anim calcmode="lin" valueType="num">
                                      <p:cBhvr>
                                        <p:cTn id="204" dur="1000" fill="hold"/>
                                        <p:tgtEl>
                                          <p:spTgt spid="42"/>
                                        </p:tgtEl>
                                        <p:attrNameLst>
                                          <p:attrName>ppt_h</p:attrName>
                                        </p:attrNameLst>
                                      </p:cBhvr>
                                      <p:tavLst>
                                        <p:tav tm="0">
                                          <p:val>
                                            <p:fltVal val="0"/>
                                          </p:val>
                                        </p:tav>
                                        <p:tav tm="100000">
                                          <p:val>
                                            <p:strVal val="#ppt_h"/>
                                          </p:val>
                                        </p:tav>
                                      </p:tavLst>
                                    </p:anim>
                                    <p:anim calcmode="lin" valueType="num">
                                      <p:cBhvr>
                                        <p:cTn id="205"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206" dur="1000" fill="hold"/>
                                        <p:tgtEl>
                                          <p:spTgt spid="42"/>
                                        </p:tgtEl>
                                        <p:attrNameLst>
                                          <p:attrName>ppt_y</p:attrName>
                                        </p:attrNameLst>
                                      </p:cBhvr>
                                      <p:tavLst>
                                        <p:tav tm="0" fmla="#ppt_y+(sin(-2*pi*(1-$))*-#ppt_x+cos(-2*pi*(1-$))*(1-#ppt_y))*(1-$)">
                                          <p:val>
                                            <p:fltVal val="0"/>
                                          </p:val>
                                        </p:tav>
                                        <p:tav tm="100000">
                                          <p:val>
                                            <p:fltVal val="1"/>
                                          </p:val>
                                        </p:tav>
                                      </p:tavLst>
                                    </p:anim>
                                  </p:childTnLst>
                                </p:cTn>
                              </p:par>
                              <p:par>
                                <p:cTn id="207" presetID="15" presetClass="entr" presetSubtype="0" fill="hold" nodeType="withEffect">
                                  <p:stCondLst>
                                    <p:cond delay="0"/>
                                  </p:stCondLst>
                                  <p:childTnLst>
                                    <p:set>
                                      <p:cBhvr>
                                        <p:cTn id="208" dur="1" fill="hold">
                                          <p:stCondLst>
                                            <p:cond delay="0"/>
                                          </p:stCondLst>
                                        </p:cTn>
                                        <p:tgtEl>
                                          <p:spTgt spid="3155"/>
                                        </p:tgtEl>
                                        <p:attrNameLst>
                                          <p:attrName>style.visibility</p:attrName>
                                        </p:attrNameLst>
                                      </p:cBhvr>
                                      <p:to>
                                        <p:strVal val="visible"/>
                                      </p:to>
                                    </p:set>
                                    <p:anim calcmode="lin" valueType="num">
                                      <p:cBhvr>
                                        <p:cTn id="209" dur="1000" fill="hold"/>
                                        <p:tgtEl>
                                          <p:spTgt spid="3155"/>
                                        </p:tgtEl>
                                        <p:attrNameLst>
                                          <p:attrName>ppt_w</p:attrName>
                                        </p:attrNameLst>
                                      </p:cBhvr>
                                      <p:tavLst>
                                        <p:tav tm="0">
                                          <p:val>
                                            <p:fltVal val="0"/>
                                          </p:val>
                                        </p:tav>
                                        <p:tav tm="100000">
                                          <p:val>
                                            <p:strVal val="#ppt_w"/>
                                          </p:val>
                                        </p:tav>
                                      </p:tavLst>
                                    </p:anim>
                                    <p:anim calcmode="lin" valueType="num">
                                      <p:cBhvr>
                                        <p:cTn id="210" dur="1000" fill="hold"/>
                                        <p:tgtEl>
                                          <p:spTgt spid="3155"/>
                                        </p:tgtEl>
                                        <p:attrNameLst>
                                          <p:attrName>ppt_h</p:attrName>
                                        </p:attrNameLst>
                                      </p:cBhvr>
                                      <p:tavLst>
                                        <p:tav tm="0">
                                          <p:val>
                                            <p:fltVal val="0"/>
                                          </p:val>
                                        </p:tav>
                                        <p:tav tm="100000">
                                          <p:val>
                                            <p:strVal val="#ppt_h"/>
                                          </p:val>
                                        </p:tav>
                                      </p:tavLst>
                                    </p:anim>
                                    <p:anim calcmode="lin" valueType="num">
                                      <p:cBhvr>
                                        <p:cTn id="211" dur="1000" fill="hold"/>
                                        <p:tgtEl>
                                          <p:spTgt spid="3155"/>
                                        </p:tgtEl>
                                        <p:attrNameLst>
                                          <p:attrName>ppt_x</p:attrName>
                                        </p:attrNameLst>
                                      </p:cBhvr>
                                      <p:tavLst>
                                        <p:tav tm="0" fmla="#ppt_x+(cos(-2*pi*(1-$))*-#ppt_x-sin(-2*pi*(1-$))*(1-#ppt_y))*(1-$)">
                                          <p:val>
                                            <p:fltVal val="0"/>
                                          </p:val>
                                        </p:tav>
                                        <p:tav tm="100000">
                                          <p:val>
                                            <p:fltVal val="1"/>
                                          </p:val>
                                        </p:tav>
                                      </p:tavLst>
                                    </p:anim>
                                    <p:anim calcmode="lin" valueType="num">
                                      <p:cBhvr>
                                        <p:cTn id="212" dur="1000" fill="hold"/>
                                        <p:tgtEl>
                                          <p:spTgt spid="3155"/>
                                        </p:tgtEl>
                                        <p:attrNameLst>
                                          <p:attrName>ppt_y</p:attrName>
                                        </p:attrNameLst>
                                      </p:cBhvr>
                                      <p:tavLst>
                                        <p:tav tm="0" fmla="#ppt_y+(sin(-2*pi*(1-$))*-#ppt_x+cos(-2*pi*(1-$))*(1-#ppt_y))*(1-$)">
                                          <p:val>
                                            <p:fltVal val="0"/>
                                          </p:val>
                                        </p:tav>
                                        <p:tav tm="100000">
                                          <p:val>
                                            <p:fltVal val="1"/>
                                          </p:val>
                                        </p:tav>
                                      </p:tavLst>
                                    </p:anim>
                                  </p:childTnLst>
                                </p:cTn>
                              </p:par>
                              <p:par>
                                <p:cTn id="213" presetID="15" presetClass="entr" presetSubtype="0" fill="hold" nodeType="withEffect">
                                  <p:stCondLst>
                                    <p:cond delay="0"/>
                                  </p:stCondLst>
                                  <p:childTnLst>
                                    <p:set>
                                      <p:cBhvr>
                                        <p:cTn id="214" dur="1" fill="hold">
                                          <p:stCondLst>
                                            <p:cond delay="0"/>
                                          </p:stCondLst>
                                        </p:cTn>
                                        <p:tgtEl>
                                          <p:spTgt spid="114771"/>
                                        </p:tgtEl>
                                        <p:attrNameLst>
                                          <p:attrName>style.visibility</p:attrName>
                                        </p:attrNameLst>
                                      </p:cBhvr>
                                      <p:to>
                                        <p:strVal val="visible"/>
                                      </p:to>
                                    </p:set>
                                    <p:anim calcmode="lin" valueType="num">
                                      <p:cBhvr>
                                        <p:cTn id="215" dur="1000" fill="hold"/>
                                        <p:tgtEl>
                                          <p:spTgt spid="114771"/>
                                        </p:tgtEl>
                                        <p:attrNameLst>
                                          <p:attrName>ppt_w</p:attrName>
                                        </p:attrNameLst>
                                      </p:cBhvr>
                                      <p:tavLst>
                                        <p:tav tm="0">
                                          <p:val>
                                            <p:fltVal val="0"/>
                                          </p:val>
                                        </p:tav>
                                        <p:tav tm="100000">
                                          <p:val>
                                            <p:strVal val="#ppt_w"/>
                                          </p:val>
                                        </p:tav>
                                      </p:tavLst>
                                    </p:anim>
                                    <p:anim calcmode="lin" valueType="num">
                                      <p:cBhvr>
                                        <p:cTn id="216" dur="1000" fill="hold"/>
                                        <p:tgtEl>
                                          <p:spTgt spid="114771"/>
                                        </p:tgtEl>
                                        <p:attrNameLst>
                                          <p:attrName>ppt_h</p:attrName>
                                        </p:attrNameLst>
                                      </p:cBhvr>
                                      <p:tavLst>
                                        <p:tav tm="0">
                                          <p:val>
                                            <p:fltVal val="0"/>
                                          </p:val>
                                        </p:tav>
                                        <p:tav tm="100000">
                                          <p:val>
                                            <p:strVal val="#ppt_h"/>
                                          </p:val>
                                        </p:tav>
                                      </p:tavLst>
                                    </p:anim>
                                    <p:anim calcmode="lin" valueType="num">
                                      <p:cBhvr>
                                        <p:cTn id="217" dur="1000" fill="hold"/>
                                        <p:tgtEl>
                                          <p:spTgt spid="114771"/>
                                        </p:tgtEl>
                                        <p:attrNameLst>
                                          <p:attrName>ppt_x</p:attrName>
                                        </p:attrNameLst>
                                      </p:cBhvr>
                                      <p:tavLst>
                                        <p:tav tm="0" fmla="#ppt_x+(cos(-2*pi*(1-$))*-#ppt_x-sin(-2*pi*(1-$))*(1-#ppt_y))*(1-$)">
                                          <p:val>
                                            <p:fltVal val="0"/>
                                          </p:val>
                                        </p:tav>
                                        <p:tav tm="100000">
                                          <p:val>
                                            <p:fltVal val="1"/>
                                          </p:val>
                                        </p:tav>
                                      </p:tavLst>
                                    </p:anim>
                                    <p:anim calcmode="lin" valueType="num">
                                      <p:cBhvr>
                                        <p:cTn id="218" dur="1000" fill="hold"/>
                                        <p:tgtEl>
                                          <p:spTgt spid="114771"/>
                                        </p:tgtEl>
                                        <p:attrNameLst>
                                          <p:attrName>ppt_y</p:attrName>
                                        </p:attrNameLst>
                                      </p:cBhvr>
                                      <p:tavLst>
                                        <p:tav tm="0" fmla="#ppt_y+(sin(-2*pi*(1-$))*-#ppt_x+cos(-2*pi*(1-$))*(1-#ppt_y))*(1-$)">
                                          <p:val>
                                            <p:fltVal val="0"/>
                                          </p:val>
                                        </p:tav>
                                        <p:tav tm="100000">
                                          <p:val>
                                            <p:fltVal val="1"/>
                                          </p:val>
                                        </p:tav>
                                      </p:tavLst>
                                    </p:anim>
                                  </p:childTnLst>
                                </p:cTn>
                              </p:par>
                              <p:par>
                                <p:cTn id="219" presetID="15" presetClass="entr" presetSubtype="0" fill="hold" grpId="0" nodeType="withEffect">
                                  <p:stCondLst>
                                    <p:cond delay="0"/>
                                  </p:stCondLst>
                                  <p:childTnLst>
                                    <p:set>
                                      <p:cBhvr>
                                        <p:cTn id="220" dur="1" fill="hold">
                                          <p:stCondLst>
                                            <p:cond delay="0"/>
                                          </p:stCondLst>
                                        </p:cTn>
                                        <p:tgtEl>
                                          <p:spTgt spid="38"/>
                                        </p:tgtEl>
                                        <p:attrNameLst>
                                          <p:attrName>style.visibility</p:attrName>
                                        </p:attrNameLst>
                                      </p:cBhvr>
                                      <p:to>
                                        <p:strVal val="visible"/>
                                      </p:to>
                                    </p:set>
                                    <p:anim calcmode="lin" valueType="num">
                                      <p:cBhvr>
                                        <p:cTn id="221" dur="1000" fill="hold"/>
                                        <p:tgtEl>
                                          <p:spTgt spid="38"/>
                                        </p:tgtEl>
                                        <p:attrNameLst>
                                          <p:attrName>ppt_w</p:attrName>
                                        </p:attrNameLst>
                                      </p:cBhvr>
                                      <p:tavLst>
                                        <p:tav tm="0">
                                          <p:val>
                                            <p:fltVal val="0"/>
                                          </p:val>
                                        </p:tav>
                                        <p:tav tm="100000">
                                          <p:val>
                                            <p:strVal val="#ppt_w"/>
                                          </p:val>
                                        </p:tav>
                                      </p:tavLst>
                                    </p:anim>
                                    <p:anim calcmode="lin" valueType="num">
                                      <p:cBhvr>
                                        <p:cTn id="222" dur="1000" fill="hold"/>
                                        <p:tgtEl>
                                          <p:spTgt spid="38"/>
                                        </p:tgtEl>
                                        <p:attrNameLst>
                                          <p:attrName>ppt_h</p:attrName>
                                        </p:attrNameLst>
                                      </p:cBhvr>
                                      <p:tavLst>
                                        <p:tav tm="0">
                                          <p:val>
                                            <p:fltVal val="0"/>
                                          </p:val>
                                        </p:tav>
                                        <p:tav tm="100000">
                                          <p:val>
                                            <p:strVal val="#ppt_h"/>
                                          </p:val>
                                        </p:tav>
                                      </p:tavLst>
                                    </p:anim>
                                    <p:anim calcmode="lin" valueType="num">
                                      <p:cBhvr>
                                        <p:cTn id="223"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224" dur="1000" fill="hold"/>
                                        <p:tgtEl>
                                          <p:spTgt spid="38"/>
                                        </p:tgtEl>
                                        <p:attrNameLst>
                                          <p:attrName>ppt_y</p:attrName>
                                        </p:attrNameLst>
                                      </p:cBhvr>
                                      <p:tavLst>
                                        <p:tav tm="0" fmla="#ppt_y+(sin(-2*pi*(1-$))*-#ppt_x+cos(-2*pi*(1-$))*(1-#ppt_y))*(1-$)">
                                          <p:val>
                                            <p:fltVal val="0"/>
                                          </p:val>
                                        </p:tav>
                                        <p:tav tm="100000">
                                          <p:val>
                                            <p:fltVal val="1"/>
                                          </p:val>
                                        </p:tav>
                                      </p:tavLst>
                                    </p:anim>
                                  </p:childTnLst>
                                </p:cTn>
                              </p:par>
                              <p:par>
                                <p:cTn id="225" presetID="15" presetClass="entr" presetSubtype="0" fill="hold" nodeType="withEffect">
                                  <p:stCondLst>
                                    <p:cond delay="0"/>
                                  </p:stCondLst>
                                  <p:childTnLst>
                                    <p:set>
                                      <p:cBhvr>
                                        <p:cTn id="226" dur="1" fill="hold">
                                          <p:stCondLst>
                                            <p:cond delay="0"/>
                                          </p:stCondLst>
                                        </p:cTn>
                                        <p:tgtEl>
                                          <p:spTgt spid="209981"/>
                                        </p:tgtEl>
                                        <p:attrNameLst>
                                          <p:attrName>style.visibility</p:attrName>
                                        </p:attrNameLst>
                                      </p:cBhvr>
                                      <p:to>
                                        <p:strVal val="visible"/>
                                      </p:to>
                                    </p:set>
                                    <p:anim calcmode="lin" valueType="num">
                                      <p:cBhvr>
                                        <p:cTn id="227" dur="1000" fill="hold"/>
                                        <p:tgtEl>
                                          <p:spTgt spid="209981"/>
                                        </p:tgtEl>
                                        <p:attrNameLst>
                                          <p:attrName>ppt_w</p:attrName>
                                        </p:attrNameLst>
                                      </p:cBhvr>
                                      <p:tavLst>
                                        <p:tav tm="0">
                                          <p:val>
                                            <p:fltVal val="0"/>
                                          </p:val>
                                        </p:tav>
                                        <p:tav tm="100000">
                                          <p:val>
                                            <p:strVal val="#ppt_w"/>
                                          </p:val>
                                        </p:tav>
                                      </p:tavLst>
                                    </p:anim>
                                    <p:anim calcmode="lin" valueType="num">
                                      <p:cBhvr>
                                        <p:cTn id="228" dur="1000" fill="hold"/>
                                        <p:tgtEl>
                                          <p:spTgt spid="209981"/>
                                        </p:tgtEl>
                                        <p:attrNameLst>
                                          <p:attrName>ppt_h</p:attrName>
                                        </p:attrNameLst>
                                      </p:cBhvr>
                                      <p:tavLst>
                                        <p:tav tm="0">
                                          <p:val>
                                            <p:fltVal val="0"/>
                                          </p:val>
                                        </p:tav>
                                        <p:tav tm="100000">
                                          <p:val>
                                            <p:strVal val="#ppt_h"/>
                                          </p:val>
                                        </p:tav>
                                      </p:tavLst>
                                    </p:anim>
                                    <p:anim calcmode="lin" valueType="num">
                                      <p:cBhvr>
                                        <p:cTn id="229" dur="1000" fill="hold"/>
                                        <p:tgtEl>
                                          <p:spTgt spid="209981"/>
                                        </p:tgtEl>
                                        <p:attrNameLst>
                                          <p:attrName>ppt_x</p:attrName>
                                        </p:attrNameLst>
                                      </p:cBhvr>
                                      <p:tavLst>
                                        <p:tav tm="0" fmla="#ppt_x+(cos(-2*pi*(1-$))*-#ppt_x-sin(-2*pi*(1-$))*(1-#ppt_y))*(1-$)">
                                          <p:val>
                                            <p:fltVal val="0"/>
                                          </p:val>
                                        </p:tav>
                                        <p:tav tm="100000">
                                          <p:val>
                                            <p:fltVal val="1"/>
                                          </p:val>
                                        </p:tav>
                                      </p:tavLst>
                                    </p:anim>
                                    <p:anim calcmode="lin" valueType="num">
                                      <p:cBhvr>
                                        <p:cTn id="230" dur="1000" fill="hold"/>
                                        <p:tgtEl>
                                          <p:spTgt spid="209981"/>
                                        </p:tgtEl>
                                        <p:attrNameLst>
                                          <p:attrName>ppt_y</p:attrName>
                                        </p:attrNameLst>
                                      </p:cBhvr>
                                      <p:tavLst>
                                        <p:tav tm="0" fmla="#ppt_y+(sin(-2*pi*(1-$))*-#ppt_x+cos(-2*pi*(1-$))*(1-#ppt_y))*(1-$)">
                                          <p:val>
                                            <p:fltVal val="0"/>
                                          </p:val>
                                        </p:tav>
                                        <p:tav tm="100000">
                                          <p:val>
                                            <p:fltVal val="1"/>
                                          </p:val>
                                        </p:tav>
                                      </p:tavLst>
                                    </p:anim>
                                  </p:childTnLst>
                                </p:cTn>
                              </p:par>
                              <p:par>
                                <p:cTn id="231" presetID="15" presetClass="entr" presetSubtype="0" fill="hold" nodeType="withEffect">
                                  <p:stCondLst>
                                    <p:cond delay="0"/>
                                  </p:stCondLst>
                                  <p:childTnLst>
                                    <p:set>
                                      <p:cBhvr>
                                        <p:cTn id="232" dur="1" fill="hold">
                                          <p:stCondLst>
                                            <p:cond delay="0"/>
                                          </p:stCondLst>
                                        </p:cTn>
                                        <p:tgtEl>
                                          <p:spTgt spid="85"/>
                                        </p:tgtEl>
                                        <p:attrNameLst>
                                          <p:attrName>style.visibility</p:attrName>
                                        </p:attrNameLst>
                                      </p:cBhvr>
                                      <p:to>
                                        <p:strVal val="visible"/>
                                      </p:to>
                                    </p:set>
                                    <p:anim calcmode="lin" valueType="num">
                                      <p:cBhvr>
                                        <p:cTn id="233" dur="1000" fill="hold"/>
                                        <p:tgtEl>
                                          <p:spTgt spid="85"/>
                                        </p:tgtEl>
                                        <p:attrNameLst>
                                          <p:attrName>ppt_w</p:attrName>
                                        </p:attrNameLst>
                                      </p:cBhvr>
                                      <p:tavLst>
                                        <p:tav tm="0">
                                          <p:val>
                                            <p:fltVal val="0"/>
                                          </p:val>
                                        </p:tav>
                                        <p:tav tm="100000">
                                          <p:val>
                                            <p:strVal val="#ppt_w"/>
                                          </p:val>
                                        </p:tav>
                                      </p:tavLst>
                                    </p:anim>
                                    <p:anim calcmode="lin" valueType="num">
                                      <p:cBhvr>
                                        <p:cTn id="234" dur="1000" fill="hold"/>
                                        <p:tgtEl>
                                          <p:spTgt spid="85"/>
                                        </p:tgtEl>
                                        <p:attrNameLst>
                                          <p:attrName>ppt_h</p:attrName>
                                        </p:attrNameLst>
                                      </p:cBhvr>
                                      <p:tavLst>
                                        <p:tav tm="0">
                                          <p:val>
                                            <p:fltVal val="0"/>
                                          </p:val>
                                        </p:tav>
                                        <p:tav tm="100000">
                                          <p:val>
                                            <p:strVal val="#ppt_h"/>
                                          </p:val>
                                        </p:tav>
                                      </p:tavLst>
                                    </p:anim>
                                    <p:anim calcmode="lin" valueType="num">
                                      <p:cBhvr>
                                        <p:cTn id="235"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236" dur="1000" fill="hold"/>
                                        <p:tgtEl>
                                          <p:spTgt spid="85"/>
                                        </p:tgtEl>
                                        <p:attrNameLst>
                                          <p:attrName>ppt_y</p:attrName>
                                        </p:attrNameLst>
                                      </p:cBhvr>
                                      <p:tavLst>
                                        <p:tav tm="0" fmla="#ppt_y+(sin(-2*pi*(1-$))*-#ppt_x+cos(-2*pi*(1-$))*(1-#ppt_y))*(1-$)">
                                          <p:val>
                                            <p:fltVal val="0"/>
                                          </p:val>
                                        </p:tav>
                                        <p:tav tm="100000">
                                          <p:val>
                                            <p:fltVal val="1"/>
                                          </p:val>
                                        </p:tav>
                                      </p:tavLst>
                                    </p:anim>
                                  </p:childTnLst>
                                </p:cTn>
                              </p:par>
                              <p:par>
                                <p:cTn id="237" presetID="15" presetClass="entr" presetSubtype="0" fill="hold" grpId="0" nodeType="withEffect">
                                  <p:stCondLst>
                                    <p:cond delay="0"/>
                                  </p:stCondLst>
                                  <p:childTnLst>
                                    <p:set>
                                      <p:cBhvr>
                                        <p:cTn id="238" dur="1" fill="hold">
                                          <p:stCondLst>
                                            <p:cond delay="0"/>
                                          </p:stCondLst>
                                        </p:cTn>
                                        <p:tgtEl>
                                          <p:spTgt spid="43"/>
                                        </p:tgtEl>
                                        <p:attrNameLst>
                                          <p:attrName>style.visibility</p:attrName>
                                        </p:attrNameLst>
                                      </p:cBhvr>
                                      <p:to>
                                        <p:strVal val="visible"/>
                                      </p:to>
                                    </p:set>
                                    <p:anim calcmode="lin" valueType="num">
                                      <p:cBhvr>
                                        <p:cTn id="239" dur="1000" fill="hold"/>
                                        <p:tgtEl>
                                          <p:spTgt spid="43"/>
                                        </p:tgtEl>
                                        <p:attrNameLst>
                                          <p:attrName>ppt_w</p:attrName>
                                        </p:attrNameLst>
                                      </p:cBhvr>
                                      <p:tavLst>
                                        <p:tav tm="0">
                                          <p:val>
                                            <p:fltVal val="0"/>
                                          </p:val>
                                        </p:tav>
                                        <p:tav tm="100000">
                                          <p:val>
                                            <p:strVal val="#ppt_w"/>
                                          </p:val>
                                        </p:tav>
                                      </p:tavLst>
                                    </p:anim>
                                    <p:anim calcmode="lin" valueType="num">
                                      <p:cBhvr>
                                        <p:cTn id="240" dur="1000" fill="hold"/>
                                        <p:tgtEl>
                                          <p:spTgt spid="43"/>
                                        </p:tgtEl>
                                        <p:attrNameLst>
                                          <p:attrName>ppt_h</p:attrName>
                                        </p:attrNameLst>
                                      </p:cBhvr>
                                      <p:tavLst>
                                        <p:tav tm="0">
                                          <p:val>
                                            <p:fltVal val="0"/>
                                          </p:val>
                                        </p:tav>
                                        <p:tav tm="100000">
                                          <p:val>
                                            <p:strVal val="#ppt_h"/>
                                          </p:val>
                                        </p:tav>
                                      </p:tavLst>
                                    </p:anim>
                                    <p:anim calcmode="lin" valueType="num">
                                      <p:cBhvr>
                                        <p:cTn id="241"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242" dur="1000" fill="hold"/>
                                        <p:tgtEl>
                                          <p:spTgt spid="43"/>
                                        </p:tgtEl>
                                        <p:attrNameLst>
                                          <p:attrName>ppt_y</p:attrName>
                                        </p:attrNameLst>
                                      </p:cBhvr>
                                      <p:tavLst>
                                        <p:tav tm="0" fmla="#ppt_y+(sin(-2*pi*(1-$))*-#ppt_x+cos(-2*pi*(1-$))*(1-#ppt_y))*(1-$)">
                                          <p:val>
                                            <p:fltVal val="0"/>
                                          </p:val>
                                        </p:tav>
                                        <p:tav tm="100000">
                                          <p:val>
                                            <p:fltVal val="1"/>
                                          </p:val>
                                        </p:tav>
                                      </p:tavLst>
                                    </p:anim>
                                  </p:childTnLst>
                                </p:cTn>
                              </p:par>
                              <p:par>
                                <p:cTn id="243" presetID="15" presetClass="entr" presetSubtype="0" fill="hold" nodeType="withEffect">
                                  <p:stCondLst>
                                    <p:cond delay="0"/>
                                  </p:stCondLst>
                                  <p:childTnLst>
                                    <p:set>
                                      <p:cBhvr>
                                        <p:cTn id="244" dur="1" fill="hold">
                                          <p:stCondLst>
                                            <p:cond delay="0"/>
                                          </p:stCondLst>
                                        </p:cTn>
                                        <p:tgtEl>
                                          <p:spTgt spid="3157"/>
                                        </p:tgtEl>
                                        <p:attrNameLst>
                                          <p:attrName>style.visibility</p:attrName>
                                        </p:attrNameLst>
                                      </p:cBhvr>
                                      <p:to>
                                        <p:strVal val="visible"/>
                                      </p:to>
                                    </p:set>
                                    <p:anim calcmode="lin" valueType="num">
                                      <p:cBhvr>
                                        <p:cTn id="245" dur="1000" fill="hold"/>
                                        <p:tgtEl>
                                          <p:spTgt spid="3157"/>
                                        </p:tgtEl>
                                        <p:attrNameLst>
                                          <p:attrName>ppt_w</p:attrName>
                                        </p:attrNameLst>
                                      </p:cBhvr>
                                      <p:tavLst>
                                        <p:tav tm="0">
                                          <p:val>
                                            <p:fltVal val="0"/>
                                          </p:val>
                                        </p:tav>
                                        <p:tav tm="100000">
                                          <p:val>
                                            <p:strVal val="#ppt_w"/>
                                          </p:val>
                                        </p:tav>
                                      </p:tavLst>
                                    </p:anim>
                                    <p:anim calcmode="lin" valueType="num">
                                      <p:cBhvr>
                                        <p:cTn id="246" dur="1000" fill="hold"/>
                                        <p:tgtEl>
                                          <p:spTgt spid="3157"/>
                                        </p:tgtEl>
                                        <p:attrNameLst>
                                          <p:attrName>ppt_h</p:attrName>
                                        </p:attrNameLst>
                                      </p:cBhvr>
                                      <p:tavLst>
                                        <p:tav tm="0">
                                          <p:val>
                                            <p:fltVal val="0"/>
                                          </p:val>
                                        </p:tav>
                                        <p:tav tm="100000">
                                          <p:val>
                                            <p:strVal val="#ppt_h"/>
                                          </p:val>
                                        </p:tav>
                                      </p:tavLst>
                                    </p:anim>
                                    <p:anim calcmode="lin" valueType="num">
                                      <p:cBhvr>
                                        <p:cTn id="247" dur="1000" fill="hold"/>
                                        <p:tgtEl>
                                          <p:spTgt spid="3157"/>
                                        </p:tgtEl>
                                        <p:attrNameLst>
                                          <p:attrName>ppt_x</p:attrName>
                                        </p:attrNameLst>
                                      </p:cBhvr>
                                      <p:tavLst>
                                        <p:tav tm="0" fmla="#ppt_x+(cos(-2*pi*(1-$))*-#ppt_x-sin(-2*pi*(1-$))*(1-#ppt_y))*(1-$)">
                                          <p:val>
                                            <p:fltVal val="0"/>
                                          </p:val>
                                        </p:tav>
                                        <p:tav tm="100000">
                                          <p:val>
                                            <p:fltVal val="1"/>
                                          </p:val>
                                        </p:tav>
                                      </p:tavLst>
                                    </p:anim>
                                    <p:anim calcmode="lin" valueType="num">
                                      <p:cBhvr>
                                        <p:cTn id="248" dur="1000" fill="hold"/>
                                        <p:tgtEl>
                                          <p:spTgt spid="3157"/>
                                        </p:tgtEl>
                                        <p:attrNameLst>
                                          <p:attrName>ppt_y</p:attrName>
                                        </p:attrNameLst>
                                      </p:cBhvr>
                                      <p:tavLst>
                                        <p:tav tm="0" fmla="#ppt_y+(sin(-2*pi*(1-$))*-#ppt_x+cos(-2*pi*(1-$))*(1-#ppt_y))*(1-$)">
                                          <p:val>
                                            <p:fltVal val="0"/>
                                          </p:val>
                                        </p:tav>
                                        <p:tav tm="100000">
                                          <p:val>
                                            <p:fltVal val="1"/>
                                          </p:val>
                                        </p:tav>
                                      </p:tavLst>
                                    </p:anim>
                                  </p:childTnLst>
                                </p:cTn>
                              </p:par>
                              <p:par>
                                <p:cTn id="249" presetID="15" presetClass="entr" presetSubtype="0"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p:cTn id="251" dur="1000" fill="hold"/>
                                        <p:tgtEl>
                                          <p:spTgt spid="3"/>
                                        </p:tgtEl>
                                        <p:attrNameLst>
                                          <p:attrName>ppt_w</p:attrName>
                                        </p:attrNameLst>
                                      </p:cBhvr>
                                      <p:tavLst>
                                        <p:tav tm="0">
                                          <p:val>
                                            <p:fltVal val="0"/>
                                          </p:val>
                                        </p:tav>
                                        <p:tav tm="100000">
                                          <p:val>
                                            <p:strVal val="#ppt_w"/>
                                          </p:val>
                                        </p:tav>
                                      </p:tavLst>
                                    </p:anim>
                                    <p:anim calcmode="lin" valueType="num">
                                      <p:cBhvr>
                                        <p:cTn id="252" dur="1000" fill="hold"/>
                                        <p:tgtEl>
                                          <p:spTgt spid="3"/>
                                        </p:tgtEl>
                                        <p:attrNameLst>
                                          <p:attrName>ppt_h</p:attrName>
                                        </p:attrNameLst>
                                      </p:cBhvr>
                                      <p:tavLst>
                                        <p:tav tm="0">
                                          <p:val>
                                            <p:fltVal val="0"/>
                                          </p:val>
                                        </p:tav>
                                        <p:tav tm="100000">
                                          <p:val>
                                            <p:strVal val="#ppt_h"/>
                                          </p:val>
                                        </p:tav>
                                      </p:tavLst>
                                    </p:anim>
                                    <p:anim calcmode="lin" valueType="num">
                                      <p:cBhvr>
                                        <p:cTn id="25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54" dur="1000" fill="hold"/>
                                        <p:tgtEl>
                                          <p:spTgt spid="3"/>
                                        </p:tgtEl>
                                        <p:attrNameLst>
                                          <p:attrName>ppt_y</p:attrName>
                                        </p:attrNameLst>
                                      </p:cBhvr>
                                      <p:tavLst>
                                        <p:tav tm="0" fmla="#ppt_y+(sin(-2*pi*(1-$))*-#ppt_x+cos(-2*pi*(1-$))*(1-#ppt_y))*(1-$)">
                                          <p:val>
                                            <p:fltVal val="0"/>
                                          </p:val>
                                        </p:tav>
                                        <p:tav tm="100000">
                                          <p:val>
                                            <p:fltVal val="1"/>
                                          </p:val>
                                        </p:tav>
                                      </p:tavLst>
                                    </p:anim>
                                  </p:childTnLst>
                                </p:cTn>
                              </p:par>
                              <p:par>
                                <p:cTn id="255" presetID="15" presetClass="entr" presetSubtype="0" fill="hold" nodeType="withEffect">
                                  <p:stCondLst>
                                    <p:cond delay="0"/>
                                  </p:stCondLst>
                                  <p:childTnLst>
                                    <p:set>
                                      <p:cBhvr>
                                        <p:cTn id="256" dur="1" fill="hold">
                                          <p:stCondLst>
                                            <p:cond delay="0"/>
                                          </p:stCondLst>
                                        </p:cTn>
                                        <p:tgtEl>
                                          <p:spTgt spid="10"/>
                                        </p:tgtEl>
                                        <p:attrNameLst>
                                          <p:attrName>style.visibility</p:attrName>
                                        </p:attrNameLst>
                                      </p:cBhvr>
                                      <p:to>
                                        <p:strVal val="visible"/>
                                      </p:to>
                                    </p:set>
                                    <p:anim calcmode="lin" valueType="num">
                                      <p:cBhvr>
                                        <p:cTn id="257" dur="1000" fill="hold"/>
                                        <p:tgtEl>
                                          <p:spTgt spid="10"/>
                                        </p:tgtEl>
                                        <p:attrNameLst>
                                          <p:attrName>ppt_w</p:attrName>
                                        </p:attrNameLst>
                                      </p:cBhvr>
                                      <p:tavLst>
                                        <p:tav tm="0">
                                          <p:val>
                                            <p:fltVal val="0"/>
                                          </p:val>
                                        </p:tav>
                                        <p:tav tm="100000">
                                          <p:val>
                                            <p:strVal val="#ppt_w"/>
                                          </p:val>
                                        </p:tav>
                                      </p:tavLst>
                                    </p:anim>
                                    <p:anim calcmode="lin" valueType="num">
                                      <p:cBhvr>
                                        <p:cTn id="258" dur="1000" fill="hold"/>
                                        <p:tgtEl>
                                          <p:spTgt spid="10"/>
                                        </p:tgtEl>
                                        <p:attrNameLst>
                                          <p:attrName>ppt_h</p:attrName>
                                        </p:attrNameLst>
                                      </p:cBhvr>
                                      <p:tavLst>
                                        <p:tav tm="0">
                                          <p:val>
                                            <p:fltVal val="0"/>
                                          </p:val>
                                        </p:tav>
                                        <p:tav tm="100000">
                                          <p:val>
                                            <p:strVal val="#ppt_h"/>
                                          </p:val>
                                        </p:tav>
                                      </p:tavLst>
                                    </p:anim>
                                    <p:anim calcmode="lin" valueType="num">
                                      <p:cBhvr>
                                        <p:cTn id="25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0" dur="1000" fill="hold"/>
                                        <p:tgtEl>
                                          <p:spTgt spid="10"/>
                                        </p:tgtEl>
                                        <p:attrNameLst>
                                          <p:attrName>ppt_y</p:attrName>
                                        </p:attrNameLst>
                                      </p:cBhvr>
                                      <p:tavLst>
                                        <p:tav tm="0" fmla="#ppt_y+(sin(-2*pi*(1-$))*-#ppt_x+cos(-2*pi*(1-$))*(1-#ppt_y))*(1-$)">
                                          <p:val>
                                            <p:fltVal val="0"/>
                                          </p:val>
                                        </p:tav>
                                        <p:tav tm="100000">
                                          <p:val>
                                            <p:fltVal val="1"/>
                                          </p:val>
                                        </p:tav>
                                      </p:tavLst>
                                    </p:anim>
                                  </p:childTnLst>
                                </p:cTn>
                              </p:par>
                              <p:par>
                                <p:cTn id="261" presetID="15" presetClass="entr" presetSubtype="0" fill="hold" nodeType="withEffect">
                                  <p:stCondLst>
                                    <p:cond delay="0"/>
                                  </p:stCondLst>
                                  <p:childTnLst>
                                    <p:set>
                                      <p:cBhvr>
                                        <p:cTn id="262" dur="1" fill="hold">
                                          <p:stCondLst>
                                            <p:cond delay="0"/>
                                          </p:stCondLst>
                                        </p:cTn>
                                        <p:tgtEl>
                                          <p:spTgt spid="3150"/>
                                        </p:tgtEl>
                                        <p:attrNameLst>
                                          <p:attrName>style.visibility</p:attrName>
                                        </p:attrNameLst>
                                      </p:cBhvr>
                                      <p:to>
                                        <p:strVal val="visible"/>
                                      </p:to>
                                    </p:set>
                                    <p:anim calcmode="lin" valueType="num">
                                      <p:cBhvr>
                                        <p:cTn id="263" dur="1000" fill="hold"/>
                                        <p:tgtEl>
                                          <p:spTgt spid="3150"/>
                                        </p:tgtEl>
                                        <p:attrNameLst>
                                          <p:attrName>ppt_w</p:attrName>
                                        </p:attrNameLst>
                                      </p:cBhvr>
                                      <p:tavLst>
                                        <p:tav tm="0">
                                          <p:val>
                                            <p:fltVal val="0"/>
                                          </p:val>
                                        </p:tav>
                                        <p:tav tm="100000">
                                          <p:val>
                                            <p:strVal val="#ppt_w"/>
                                          </p:val>
                                        </p:tav>
                                      </p:tavLst>
                                    </p:anim>
                                    <p:anim calcmode="lin" valueType="num">
                                      <p:cBhvr>
                                        <p:cTn id="264" dur="1000" fill="hold"/>
                                        <p:tgtEl>
                                          <p:spTgt spid="3150"/>
                                        </p:tgtEl>
                                        <p:attrNameLst>
                                          <p:attrName>ppt_h</p:attrName>
                                        </p:attrNameLst>
                                      </p:cBhvr>
                                      <p:tavLst>
                                        <p:tav tm="0">
                                          <p:val>
                                            <p:fltVal val="0"/>
                                          </p:val>
                                        </p:tav>
                                        <p:tav tm="100000">
                                          <p:val>
                                            <p:strVal val="#ppt_h"/>
                                          </p:val>
                                        </p:tav>
                                      </p:tavLst>
                                    </p:anim>
                                    <p:anim calcmode="lin" valueType="num">
                                      <p:cBhvr>
                                        <p:cTn id="265" dur="1000" fill="hold"/>
                                        <p:tgtEl>
                                          <p:spTgt spid="3150"/>
                                        </p:tgtEl>
                                        <p:attrNameLst>
                                          <p:attrName>ppt_x</p:attrName>
                                        </p:attrNameLst>
                                      </p:cBhvr>
                                      <p:tavLst>
                                        <p:tav tm="0" fmla="#ppt_x+(cos(-2*pi*(1-$))*-#ppt_x-sin(-2*pi*(1-$))*(1-#ppt_y))*(1-$)">
                                          <p:val>
                                            <p:fltVal val="0"/>
                                          </p:val>
                                        </p:tav>
                                        <p:tav tm="100000">
                                          <p:val>
                                            <p:fltVal val="1"/>
                                          </p:val>
                                        </p:tav>
                                      </p:tavLst>
                                    </p:anim>
                                    <p:anim calcmode="lin" valueType="num">
                                      <p:cBhvr>
                                        <p:cTn id="266" dur="1000" fill="hold"/>
                                        <p:tgtEl>
                                          <p:spTgt spid="3150"/>
                                        </p:tgtEl>
                                        <p:attrNameLst>
                                          <p:attrName>ppt_y</p:attrName>
                                        </p:attrNameLst>
                                      </p:cBhvr>
                                      <p:tavLst>
                                        <p:tav tm="0" fmla="#ppt_y+(sin(-2*pi*(1-$))*-#ppt_x+cos(-2*pi*(1-$))*(1-#ppt_y))*(1-$)">
                                          <p:val>
                                            <p:fltVal val="0"/>
                                          </p:val>
                                        </p:tav>
                                        <p:tav tm="100000">
                                          <p:val>
                                            <p:fltVal val="1"/>
                                          </p:val>
                                        </p:tav>
                                      </p:tavLst>
                                    </p:anim>
                                  </p:childTnLst>
                                </p:cTn>
                              </p:par>
                              <p:par>
                                <p:cTn id="267" presetID="15" presetClass="entr" presetSubtype="0" fill="hold" grpId="0" nodeType="withEffect">
                                  <p:stCondLst>
                                    <p:cond delay="0"/>
                                  </p:stCondLst>
                                  <p:childTnLst>
                                    <p:set>
                                      <p:cBhvr>
                                        <p:cTn id="268" dur="1" fill="hold">
                                          <p:stCondLst>
                                            <p:cond delay="0"/>
                                          </p:stCondLst>
                                        </p:cTn>
                                        <p:tgtEl>
                                          <p:spTgt spid="9"/>
                                        </p:tgtEl>
                                        <p:attrNameLst>
                                          <p:attrName>style.visibility</p:attrName>
                                        </p:attrNameLst>
                                      </p:cBhvr>
                                      <p:to>
                                        <p:strVal val="visible"/>
                                      </p:to>
                                    </p:set>
                                    <p:anim calcmode="lin" valueType="num">
                                      <p:cBhvr>
                                        <p:cTn id="269" dur="1000" fill="hold"/>
                                        <p:tgtEl>
                                          <p:spTgt spid="9"/>
                                        </p:tgtEl>
                                        <p:attrNameLst>
                                          <p:attrName>ppt_w</p:attrName>
                                        </p:attrNameLst>
                                      </p:cBhvr>
                                      <p:tavLst>
                                        <p:tav tm="0">
                                          <p:val>
                                            <p:fltVal val="0"/>
                                          </p:val>
                                        </p:tav>
                                        <p:tav tm="100000">
                                          <p:val>
                                            <p:strVal val="#ppt_w"/>
                                          </p:val>
                                        </p:tav>
                                      </p:tavLst>
                                    </p:anim>
                                    <p:anim calcmode="lin" valueType="num">
                                      <p:cBhvr>
                                        <p:cTn id="270" dur="1000" fill="hold"/>
                                        <p:tgtEl>
                                          <p:spTgt spid="9"/>
                                        </p:tgtEl>
                                        <p:attrNameLst>
                                          <p:attrName>ppt_h</p:attrName>
                                        </p:attrNameLst>
                                      </p:cBhvr>
                                      <p:tavLst>
                                        <p:tav tm="0">
                                          <p:val>
                                            <p:fltVal val="0"/>
                                          </p:val>
                                        </p:tav>
                                        <p:tav tm="100000">
                                          <p:val>
                                            <p:strVal val="#ppt_h"/>
                                          </p:val>
                                        </p:tav>
                                      </p:tavLst>
                                    </p:anim>
                                    <p:anim calcmode="lin" valueType="num">
                                      <p:cBhvr>
                                        <p:cTn id="27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72" dur="1000" fill="hold"/>
                                        <p:tgtEl>
                                          <p:spTgt spid="9"/>
                                        </p:tgtEl>
                                        <p:attrNameLst>
                                          <p:attrName>ppt_y</p:attrName>
                                        </p:attrNameLst>
                                      </p:cBhvr>
                                      <p:tavLst>
                                        <p:tav tm="0" fmla="#ppt_y+(sin(-2*pi*(1-$))*-#ppt_x+cos(-2*pi*(1-$))*(1-#ppt_y))*(1-$)">
                                          <p:val>
                                            <p:fltVal val="0"/>
                                          </p:val>
                                        </p:tav>
                                        <p:tav tm="100000">
                                          <p:val>
                                            <p:fltVal val="1"/>
                                          </p:val>
                                        </p:tav>
                                      </p:tavLst>
                                    </p:anim>
                                  </p:childTnLst>
                                </p:cTn>
                              </p:par>
                              <p:par>
                                <p:cTn id="273" presetID="15" presetClass="entr" presetSubtype="0" fill="hold" nodeType="withEffect">
                                  <p:stCondLst>
                                    <p:cond delay="0"/>
                                  </p:stCondLst>
                                  <p:childTnLst>
                                    <p:set>
                                      <p:cBhvr>
                                        <p:cTn id="274" dur="1" fill="hold">
                                          <p:stCondLst>
                                            <p:cond delay="0"/>
                                          </p:stCondLst>
                                        </p:cTn>
                                        <p:tgtEl>
                                          <p:spTgt spid="3151"/>
                                        </p:tgtEl>
                                        <p:attrNameLst>
                                          <p:attrName>style.visibility</p:attrName>
                                        </p:attrNameLst>
                                      </p:cBhvr>
                                      <p:to>
                                        <p:strVal val="visible"/>
                                      </p:to>
                                    </p:set>
                                    <p:anim calcmode="lin" valueType="num">
                                      <p:cBhvr>
                                        <p:cTn id="275" dur="1000" fill="hold"/>
                                        <p:tgtEl>
                                          <p:spTgt spid="3151"/>
                                        </p:tgtEl>
                                        <p:attrNameLst>
                                          <p:attrName>ppt_w</p:attrName>
                                        </p:attrNameLst>
                                      </p:cBhvr>
                                      <p:tavLst>
                                        <p:tav tm="0">
                                          <p:val>
                                            <p:fltVal val="0"/>
                                          </p:val>
                                        </p:tav>
                                        <p:tav tm="100000">
                                          <p:val>
                                            <p:strVal val="#ppt_w"/>
                                          </p:val>
                                        </p:tav>
                                      </p:tavLst>
                                    </p:anim>
                                    <p:anim calcmode="lin" valueType="num">
                                      <p:cBhvr>
                                        <p:cTn id="276" dur="1000" fill="hold"/>
                                        <p:tgtEl>
                                          <p:spTgt spid="3151"/>
                                        </p:tgtEl>
                                        <p:attrNameLst>
                                          <p:attrName>ppt_h</p:attrName>
                                        </p:attrNameLst>
                                      </p:cBhvr>
                                      <p:tavLst>
                                        <p:tav tm="0">
                                          <p:val>
                                            <p:fltVal val="0"/>
                                          </p:val>
                                        </p:tav>
                                        <p:tav tm="100000">
                                          <p:val>
                                            <p:strVal val="#ppt_h"/>
                                          </p:val>
                                        </p:tav>
                                      </p:tavLst>
                                    </p:anim>
                                    <p:anim calcmode="lin" valueType="num">
                                      <p:cBhvr>
                                        <p:cTn id="277" dur="1000" fill="hold"/>
                                        <p:tgtEl>
                                          <p:spTgt spid="3151"/>
                                        </p:tgtEl>
                                        <p:attrNameLst>
                                          <p:attrName>ppt_x</p:attrName>
                                        </p:attrNameLst>
                                      </p:cBhvr>
                                      <p:tavLst>
                                        <p:tav tm="0" fmla="#ppt_x+(cos(-2*pi*(1-$))*-#ppt_x-sin(-2*pi*(1-$))*(1-#ppt_y))*(1-$)">
                                          <p:val>
                                            <p:fltVal val="0"/>
                                          </p:val>
                                        </p:tav>
                                        <p:tav tm="100000">
                                          <p:val>
                                            <p:fltVal val="1"/>
                                          </p:val>
                                        </p:tav>
                                      </p:tavLst>
                                    </p:anim>
                                    <p:anim calcmode="lin" valueType="num">
                                      <p:cBhvr>
                                        <p:cTn id="278" dur="1000" fill="hold"/>
                                        <p:tgtEl>
                                          <p:spTgt spid="3151"/>
                                        </p:tgtEl>
                                        <p:attrNameLst>
                                          <p:attrName>ppt_y</p:attrName>
                                        </p:attrNameLst>
                                      </p:cBhvr>
                                      <p:tavLst>
                                        <p:tav tm="0" fmla="#ppt_y+(sin(-2*pi*(1-$))*-#ppt_x+cos(-2*pi*(1-$))*(1-#ppt_y))*(1-$)">
                                          <p:val>
                                            <p:fltVal val="0"/>
                                          </p:val>
                                        </p:tav>
                                        <p:tav tm="100000">
                                          <p:val>
                                            <p:fltVal val="1"/>
                                          </p:val>
                                        </p:tav>
                                      </p:tavLst>
                                    </p:anim>
                                  </p:childTnLst>
                                </p:cTn>
                              </p:par>
                              <p:par>
                                <p:cTn id="279" presetID="15" presetClass="entr" presetSubtype="0" fill="hold" nodeType="withEffect">
                                  <p:stCondLst>
                                    <p:cond delay="0"/>
                                  </p:stCondLst>
                                  <p:childTnLst>
                                    <p:set>
                                      <p:cBhvr>
                                        <p:cTn id="280" dur="1" fill="hold">
                                          <p:stCondLst>
                                            <p:cond delay="0"/>
                                          </p:stCondLst>
                                        </p:cTn>
                                        <p:tgtEl>
                                          <p:spTgt spid="3152"/>
                                        </p:tgtEl>
                                        <p:attrNameLst>
                                          <p:attrName>style.visibility</p:attrName>
                                        </p:attrNameLst>
                                      </p:cBhvr>
                                      <p:to>
                                        <p:strVal val="visible"/>
                                      </p:to>
                                    </p:set>
                                    <p:anim calcmode="lin" valueType="num">
                                      <p:cBhvr>
                                        <p:cTn id="281" dur="1000" fill="hold"/>
                                        <p:tgtEl>
                                          <p:spTgt spid="3152"/>
                                        </p:tgtEl>
                                        <p:attrNameLst>
                                          <p:attrName>ppt_w</p:attrName>
                                        </p:attrNameLst>
                                      </p:cBhvr>
                                      <p:tavLst>
                                        <p:tav tm="0">
                                          <p:val>
                                            <p:fltVal val="0"/>
                                          </p:val>
                                        </p:tav>
                                        <p:tav tm="100000">
                                          <p:val>
                                            <p:strVal val="#ppt_w"/>
                                          </p:val>
                                        </p:tav>
                                      </p:tavLst>
                                    </p:anim>
                                    <p:anim calcmode="lin" valueType="num">
                                      <p:cBhvr>
                                        <p:cTn id="282" dur="1000" fill="hold"/>
                                        <p:tgtEl>
                                          <p:spTgt spid="3152"/>
                                        </p:tgtEl>
                                        <p:attrNameLst>
                                          <p:attrName>ppt_h</p:attrName>
                                        </p:attrNameLst>
                                      </p:cBhvr>
                                      <p:tavLst>
                                        <p:tav tm="0">
                                          <p:val>
                                            <p:fltVal val="0"/>
                                          </p:val>
                                        </p:tav>
                                        <p:tav tm="100000">
                                          <p:val>
                                            <p:strVal val="#ppt_h"/>
                                          </p:val>
                                        </p:tav>
                                      </p:tavLst>
                                    </p:anim>
                                    <p:anim calcmode="lin" valueType="num">
                                      <p:cBhvr>
                                        <p:cTn id="283" dur="1000" fill="hold"/>
                                        <p:tgtEl>
                                          <p:spTgt spid="3152"/>
                                        </p:tgtEl>
                                        <p:attrNameLst>
                                          <p:attrName>ppt_x</p:attrName>
                                        </p:attrNameLst>
                                      </p:cBhvr>
                                      <p:tavLst>
                                        <p:tav tm="0" fmla="#ppt_x+(cos(-2*pi*(1-$))*-#ppt_x-sin(-2*pi*(1-$))*(1-#ppt_y))*(1-$)">
                                          <p:val>
                                            <p:fltVal val="0"/>
                                          </p:val>
                                        </p:tav>
                                        <p:tav tm="100000">
                                          <p:val>
                                            <p:fltVal val="1"/>
                                          </p:val>
                                        </p:tav>
                                      </p:tavLst>
                                    </p:anim>
                                    <p:anim calcmode="lin" valueType="num">
                                      <p:cBhvr>
                                        <p:cTn id="284" dur="1000" fill="hold"/>
                                        <p:tgtEl>
                                          <p:spTgt spid="3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5" fill="hold" nodeType="clickPar">
                      <p:stCondLst>
                        <p:cond delay="indefinite"/>
                      </p:stCondLst>
                      <p:childTnLst>
                        <p:par>
                          <p:cTn id="286" fill="hold" nodeType="withGroup">
                            <p:stCondLst>
                              <p:cond delay="0"/>
                            </p:stCondLst>
                            <p:childTnLst>
                              <p:par>
                                <p:cTn id="287" presetID="15" presetClass="entr" presetSubtype="0" fill="hold" grpId="0" nodeType="clickEffect">
                                  <p:stCondLst>
                                    <p:cond delay="0"/>
                                  </p:stCondLst>
                                  <p:childTnLst>
                                    <p:set>
                                      <p:cBhvr>
                                        <p:cTn id="288" dur="1" fill="hold">
                                          <p:stCondLst>
                                            <p:cond delay="0"/>
                                          </p:stCondLst>
                                        </p:cTn>
                                        <p:tgtEl>
                                          <p:spTgt spid="29"/>
                                        </p:tgtEl>
                                        <p:attrNameLst>
                                          <p:attrName>style.visibility</p:attrName>
                                        </p:attrNameLst>
                                      </p:cBhvr>
                                      <p:to>
                                        <p:strVal val="visible"/>
                                      </p:to>
                                    </p:set>
                                    <p:anim calcmode="lin" valueType="num">
                                      <p:cBhvr>
                                        <p:cTn id="289" dur="1000" fill="hold"/>
                                        <p:tgtEl>
                                          <p:spTgt spid="29"/>
                                        </p:tgtEl>
                                        <p:attrNameLst>
                                          <p:attrName>ppt_w</p:attrName>
                                        </p:attrNameLst>
                                      </p:cBhvr>
                                      <p:tavLst>
                                        <p:tav tm="0">
                                          <p:val>
                                            <p:fltVal val="0"/>
                                          </p:val>
                                        </p:tav>
                                        <p:tav tm="100000">
                                          <p:val>
                                            <p:strVal val="#ppt_w"/>
                                          </p:val>
                                        </p:tav>
                                      </p:tavLst>
                                    </p:anim>
                                    <p:anim calcmode="lin" valueType="num">
                                      <p:cBhvr>
                                        <p:cTn id="290" dur="1000" fill="hold"/>
                                        <p:tgtEl>
                                          <p:spTgt spid="29"/>
                                        </p:tgtEl>
                                        <p:attrNameLst>
                                          <p:attrName>ppt_h</p:attrName>
                                        </p:attrNameLst>
                                      </p:cBhvr>
                                      <p:tavLst>
                                        <p:tav tm="0">
                                          <p:val>
                                            <p:fltVal val="0"/>
                                          </p:val>
                                        </p:tav>
                                        <p:tav tm="100000">
                                          <p:val>
                                            <p:strVal val="#ppt_h"/>
                                          </p:val>
                                        </p:tav>
                                      </p:tavLst>
                                    </p:anim>
                                    <p:anim calcmode="lin" valueType="num">
                                      <p:cBhvr>
                                        <p:cTn id="291"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92" dur="1000" fill="hold"/>
                                        <p:tgtEl>
                                          <p:spTgt spid="29"/>
                                        </p:tgtEl>
                                        <p:attrNameLst>
                                          <p:attrName>ppt_y</p:attrName>
                                        </p:attrNameLst>
                                      </p:cBhvr>
                                      <p:tavLst>
                                        <p:tav tm="0" fmla="#ppt_y+(sin(-2*pi*(1-$))*-#ppt_x+cos(-2*pi*(1-$))*(1-#ppt_y))*(1-$)">
                                          <p:val>
                                            <p:fltVal val="0"/>
                                          </p:val>
                                        </p:tav>
                                        <p:tav tm="100000">
                                          <p:val>
                                            <p:fltVal val="1"/>
                                          </p:val>
                                        </p:tav>
                                      </p:tavLst>
                                    </p:anim>
                                  </p:childTnLst>
                                </p:cTn>
                              </p:par>
                              <p:par>
                                <p:cTn id="293" presetID="15" presetClass="entr" presetSubtype="0" fill="hold" grpId="0" nodeType="withEffect">
                                  <p:stCondLst>
                                    <p:cond delay="0"/>
                                  </p:stCondLst>
                                  <p:childTnLst>
                                    <p:set>
                                      <p:cBhvr>
                                        <p:cTn id="294" dur="1" fill="hold">
                                          <p:stCondLst>
                                            <p:cond delay="0"/>
                                          </p:stCondLst>
                                        </p:cTn>
                                        <p:tgtEl>
                                          <p:spTgt spid="55"/>
                                        </p:tgtEl>
                                        <p:attrNameLst>
                                          <p:attrName>style.visibility</p:attrName>
                                        </p:attrNameLst>
                                      </p:cBhvr>
                                      <p:to>
                                        <p:strVal val="visible"/>
                                      </p:to>
                                    </p:set>
                                    <p:anim calcmode="lin" valueType="num">
                                      <p:cBhvr>
                                        <p:cTn id="295" dur="1000" fill="hold"/>
                                        <p:tgtEl>
                                          <p:spTgt spid="55"/>
                                        </p:tgtEl>
                                        <p:attrNameLst>
                                          <p:attrName>ppt_w</p:attrName>
                                        </p:attrNameLst>
                                      </p:cBhvr>
                                      <p:tavLst>
                                        <p:tav tm="0">
                                          <p:val>
                                            <p:fltVal val="0"/>
                                          </p:val>
                                        </p:tav>
                                        <p:tav tm="100000">
                                          <p:val>
                                            <p:strVal val="#ppt_w"/>
                                          </p:val>
                                        </p:tav>
                                      </p:tavLst>
                                    </p:anim>
                                    <p:anim calcmode="lin" valueType="num">
                                      <p:cBhvr>
                                        <p:cTn id="296" dur="1000" fill="hold"/>
                                        <p:tgtEl>
                                          <p:spTgt spid="55"/>
                                        </p:tgtEl>
                                        <p:attrNameLst>
                                          <p:attrName>ppt_h</p:attrName>
                                        </p:attrNameLst>
                                      </p:cBhvr>
                                      <p:tavLst>
                                        <p:tav tm="0">
                                          <p:val>
                                            <p:fltVal val="0"/>
                                          </p:val>
                                        </p:tav>
                                        <p:tav tm="100000">
                                          <p:val>
                                            <p:strVal val="#ppt_h"/>
                                          </p:val>
                                        </p:tav>
                                      </p:tavLst>
                                    </p:anim>
                                    <p:anim calcmode="lin" valueType="num">
                                      <p:cBhvr>
                                        <p:cTn id="297"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298" dur="1000" fill="hold"/>
                                        <p:tgtEl>
                                          <p:spTgt spid="55"/>
                                        </p:tgtEl>
                                        <p:attrNameLst>
                                          <p:attrName>ppt_y</p:attrName>
                                        </p:attrNameLst>
                                      </p:cBhvr>
                                      <p:tavLst>
                                        <p:tav tm="0" fmla="#ppt_y+(sin(-2*pi*(1-$))*-#ppt_x+cos(-2*pi*(1-$))*(1-#ppt_y))*(1-$)">
                                          <p:val>
                                            <p:fltVal val="0"/>
                                          </p:val>
                                        </p:tav>
                                        <p:tav tm="100000">
                                          <p:val>
                                            <p:fltVal val="1"/>
                                          </p:val>
                                        </p:tav>
                                      </p:tavLst>
                                    </p:anim>
                                  </p:childTnLst>
                                </p:cTn>
                              </p:par>
                              <p:par>
                                <p:cTn id="299" presetID="15" presetClass="entr" presetSubtype="0" fill="hold" nodeType="withEffect">
                                  <p:stCondLst>
                                    <p:cond delay="0"/>
                                  </p:stCondLst>
                                  <p:childTnLst>
                                    <p:set>
                                      <p:cBhvr>
                                        <p:cTn id="300" dur="1" fill="hold">
                                          <p:stCondLst>
                                            <p:cond delay="0"/>
                                          </p:stCondLst>
                                        </p:cTn>
                                        <p:tgtEl>
                                          <p:spTgt spid="90"/>
                                        </p:tgtEl>
                                        <p:attrNameLst>
                                          <p:attrName>style.visibility</p:attrName>
                                        </p:attrNameLst>
                                      </p:cBhvr>
                                      <p:to>
                                        <p:strVal val="visible"/>
                                      </p:to>
                                    </p:set>
                                    <p:anim calcmode="lin" valueType="num">
                                      <p:cBhvr>
                                        <p:cTn id="301" dur="1000" fill="hold"/>
                                        <p:tgtEl>
                                          <p:spTgt spid="90"/>
                                        </p:tgtEl>
                                        <p:attrNameLst>
                                          <p:attrName>ppt_w</p:attrName>
                                        </p:attrNameLst>
                                      </p:cBhvr>
                                      <p:tavLst>
                                        <p:tav tm="0">
                                          <p:val>
                                            <p:fltVal val="0"/>
                                          </p:val>
                                        </p:tav>
                                        <p:tav tm="100000">
                                          <p:val>
                                            <p:strVal val="#ppt_w"/>
                                          </p:val>
                                        </p:tav>
                                      </p:tavLst>
                                    </p:anim>
                                    <p:anim calcmode="lin" valueType="num">
                                      <p:cBhvr>
                                        <p:cTn id="302" dur="1000" fill="hold"/>
                                        <p:tgtEl>
                                          <p:spTgt spid="90"/>
                                        </p:tgtEl>
                                        <p:attrNameLst>
                                          <p:attrName>ppt_h</p:attrName>
                                        </p:attrNameLst>
                                      </p:cBhvr>
                                      <p:tavLst>
                                        <p:tav tm="0">
                                          <p:val>
                                            <p:fltVal val="0"/>
                                          </p:val>
                                        </p:tav>
                                        <p:tav tm="100000">
                                          <p:val>
                                            <p:strVal val="#ppt_h"/>
                                          </p:val>
                                        </p:tav>
                                      </p:tavLst>
                                    </p:anim>
                                    <p:anim calcmode="lin" valueType="num">
                                      <p:cBhvr>
                                        <p:cTn id="303"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304" dur="1000" fill="hold"/>
                                        <p:tgtEl>
                                          <p:spTgt spid="90"/>
                                        </p:tgtEl>
                                        <p:attrNameLst>
                                          <p:attrName>ppt_y</p:attrName>
                                        </p:attrNameLst>
                                      </p:cBhvr>
                                      <p:tavLst>
                                        <p:tav tm="0" fmla="#ppt_y+(sin(-2*pi*(1-$))*-#ppt_x+cos(-2*pi*(1-$))*(1-#ppt_y))*(1-$)">
                                          <p:val>
                                            <p:fltVal val="0"/>
                                          </p:val>
                                        </p:tav>
                                        <p:tav tm="100000">
                                          <p:val>
                                            <p:fltVal val="1"/>
                                          </p:val>
                                        </p:tav>
                                      </p:tavLst>
                                    </p:anim>
                                  </p:childTnLst>
                                </p:cTn>
                              </p:par>
                              <p:par>
                                <p:cTn id="305" presetID="15" presetClass="entr" presetSubtype="0" fill="hold" nodeType="withEffect">
                                  <p:stCondLst>
                                    <p:cond delay="0"/>
                                  </p:stCondLst>
                                  <p:childTnLst>
                                    <p:set>
                                      <p:cBhvr>
                                        <p:cTn id="306" dur="1" fill="hold">
                                          <p:stCondLst>
                                            <p:cond delay="0"/>
                                          </p:stCondLst>
                                        </p:cTn>
                                        <p:tgtEl>
                                          <p:spTgt spid="89"/>
                                        </p:tgtEl>
                                        <p:attrNameLst>
                                          <p:attrName>style.visibility</p:attrName>
                                        </p:attrNameLst>
                                      </p:cBhvr>
                                      <p:to>
                                        <p:strVal val="visible"/>
                                      </p:to>
                                    </p:set>
                                    <p:anim calcmode="lin" valueType="num">
                                      <p:cBhvr>
                                        <p:cTn id="307" dur="1000" fill="hold"/>
                                        <p:tgtEl>
                                          <p:spTgt spid="89"/>
                                        </p:tgtEl>
                                        <p:attrNameLst>
                                          <p:attrName>ppt_w</p:attrName>
                                        </p:attrNameLst>
                                      </p:cBhvr>
                                      <p:tavLst>
                                        <p:tav tm="0">
                                          <p:val>
                                            <p:fltVal val="0"/>
                                          </p:val>
                                        </p:tav>
                                        <p:tav tm="100000">
                                          <p:val>
                                            <p:strVal val="#ppt_w"/>
                                          </p:val>
                                        </p:tav>
                                      </p:tavLst>
                                    </p:anim>
                                    <p:anim calcmode="lin" valueType="num">
                                      <p:cBhvr>
                                        <p:cTn id="308" dur="1000" fill="hold"/>
                                        <p:tgtEl>
                                          <p:spTgt spid="89"/>
                                        </p:tgtEl>
                                        <p:attrNameLst>
                                          <p:attrName>ppt_h</p:attrName>
                                        </p:attrNameLst>
                                      </p:cBhvr>
                                      <p:tavLst>
                                        <p:tav tm="0">
                                          <p:val>
                                            <p:fltVal val="0"/>
                                          </p:val>
                                        </p:tav>
                                        <p:tav tm="100000">
                                          <p:val>
                                            <p:strVal val="#ppt_h"/>
                                          </p:val>
                                        </p:tav>
                                      </p:tavLst>
                                    </p:anim>
                                    <p:anim calcmode="lin" valueType="num">
                                      <p:cBhvr>
                                        <p:cTn id="309" dur="1000" fill="hold"/>
                                        <p:tgtEl>
                                          <p:spTgt spid="89"/>
                                        </p:tgtEl>
                                        <p:attrNameLst>
                                          <p:attrName>ppt_x</p:attrName>
                                        </p:attrNameLst>
                                      </p:cBhvr>
                                      <p:tavLst>
                                        <p:tav tm="0" fmla="#ppt_x+(cos(-2*pi*(1-$))*-#ppt_x-sin(-2*pi*(1-$))*(1-#ppt_y))*(1-$)">
                                          <p:val>
                                            <p:fltVal val="0"/>
                                          </p:val>
                                        </p:tav>
                                        <p:tav tm="100000">
                                          <p:val>
                                            <p:fltVal val="1"/>
                                          </p:val>
                                        </p:tav>
                                      </p:tavLst>
                                    </p:anim>
                                    <p:anim calcmode="lin" valueType="num">
                                      <p:cBhvr>
                                        <p:cTn id="310" dur="1000" fill="hold"/>
                                        <p:tgtEl>
                                          <p:spTgt spid="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1" fill="hold" nodeType="clickPar">
                      <p:stCondLst>
                        <p:cond delay="indefinite"/>
                      </p:stCondLst>
                      <p:childTnLst>
                        <p:par>
                          <p:cTn id="312" fill="hold" nodeType="withGroup">
                            <p:stCondLst>
                              <p:cond delay="0"/>
                            </p:stCondLst>
                            <p:childTnLst>
                              <p:par>
                                <p:cTn id="313" presetID="55" presetClass="entr" presetSubtype="0" fill="hold" nodeType="clickEffect">
                                  <p:stCondLst>
                                    <p:cond delay="0"/>
                                  </p:stCondLst>
                                  <p:childTnLst>
                                    <p:set>
                                      <p:cBhvr>
                                        <p:cTn id="314" dur="1" fill="hold">
                                          <p:stCondLst>
                                            <p:cond delay="0"/>
                                          </p:stCondLst>
                                        </p:cTn>
                                        <p:tgtEl>
                                          <p:spTgt spid="73"/>
                                        </p:tgtEl>
                                        <p:attrNameLst>
                                          <p:attrName>style.visibility</p:attrName>
                                        </p:attrNameLst>
                                      </p:cBhvr>
                                      <p:to>
                                        <p:strVal val="visible"/>
                                      </p:to>
                                    </p:set>
                                    <p:anim calcmode="lin" valueType="num">
                                      <p:cBhvr>
                                        <p:cTn id="315" dur="1000" fill="hold"/>
                                        <p:tgtEl>
                                          <p:spTgt spid="73"/>
                                        </p:tgtEl>
                                        <p:attrNameLst>
                                          <p:attrName>ppt_w</p:attrName>
                                        </p:attrNameLst>
                                      </p:cBhvr>
                                      <p:tavLst>
                                        <p:tav tm="0">
                                          <p:val>
                                            <p:strVal val="#ppt_w*0.70"/>
                                          </p:val>
                                        </p:tav>
                                        <p:tav tm="100000">
                                          <p:val>
                                            <p:strVal val="#ppt_w"/>
                                          </p:val>
                                        </p:tav>
                                      </p:tavLst>
                                    </p:anim>
                                    <p:anim calcmode="lin" valueType="num">
                                      <p:cBhvr>
                                        <p:cTn id="316" dur="1000" fill="hold"/>
                                        <p:tgtEl>
                                          <p:spTgt spid="73"/>
                                        </p:tgtEl>
                                        <p:attrNameLst>
                                          <p:attrName>ppt_h</p:attrName>
                                        </p:attrNameLst>
                                      </p:cBhvr>
                                      <p:tavLst>
                                        <p:tav tm="0">
                                          <p:val>
                                            <p:strVal val="#ppt_h"/>
                                          </p:val>
                                        </p:tav>
                                        <p:tav tm="100000">
                                          <p:val>
                                            <p:strVal val="#ppt_h"/>
                                          </p:val>
                                        </p:tav>
                                      </p:tavLst>
                                    </p:anim>
                                    <p:animEffect transition="in" filter="fade">
                                      <p:cBhvr>
                                        <p:cTn id="317" dur="1000"/>
                                        <p:tgtEl>
                                          <p:spTgt spid="73"/>
                                        </p:tgtEl>
                                      </p:cBhvr>
                                    </p:animEffect>
                                  </p:childTnLst>
                                </p:cTn>
                              </p:par>
                              <p:par>
                                <p:cTn id="318" presetID="55" presetClass="entr" presetSubtype="0" fill="hold" nodeType="withEffect">
                                  <p:stCondLst>
                                    <p:cond delay="0"/>
                                  </p:stCondLst>
                                  <p:childTnLst>
                                    <p:set>
                                      <p:cBhvr>
                                        <p:cTn id="319" dur="1" fill="hold">
                                          <p:stCondLst>
                                            <p:cond delay="0"/>
                                          </p:stCondLst>
                                        </p:cTn>
                                        <p:tgtEl>
                                          <p:spTgt spid="78"/>
                                        </p:tgtEl>
                                        <p:attrNameLst>
                                          <p:attrName>style.visibility</p:attrName>
                                        </p:attrNameLst>
                                      </p:cBhvr>
                                      <p:to>
                                        <p:strVal val="visible"/>
                                      </p:to>
                                    </p:set>
                                    <p:anim calcmode="lin" valueType="num">
                                      <p:cBhvr>
                                        <p:cTn id="320" dur="1000" fill="hold"/>
                                        <p:tgtEl>
                                          <p:spTgt spid="78"/>
                                        </p:tgtEl>
                                        <p:attrNameLst>
                                          <p:attrName>ppt_w</p:attrName>
                                        </p:attrNameLst>
                                      </p:cBhvr>
                                      <p:tavLst>
                                        <p:tav tm="0">
                                          <p:val>
                                            <p:strVal val="#ppt_w*0.70"/>
                                          </p:val>
                                        </p:tav>
                                        <p:tav tm="100000">
                                          <p:val>
                                            <p:strVal val="#ppt_w"/>
                                          </p:val>
                                        </p:tav>
                                      </p:tavLst>
                                    </p:anim>
                                    <p:anim calcmode="lin" valueType="num">
                                      <p:cBhvr>
                                        <p:cTn id="321" dur="1000" fill="hold"/>
                                        <p:tgtEl>
                                          <p:spTgt spid="78"/>
                                        </p:tgtEl>
                                        <p:attrNameLst>
                                          <p:attrName>ppt_h</p:attrName>
                                        </p:attrNameLst>
                                      </p:cBhvr>
                                      <p:tavLst>
                                        <p:tav tm="0">
                                          <p:val>
                                            <p:strVal val="#ppt_h"/>
                                          </p:val>
                                        </p:tav>
                                        <p:tav tm="100000">
                                          <p:val>
                                            <p:strVal val="#ppt_h"/>
                                          </p:val>
                                        </p:tav>
                                      </p:tavLst>
                                    </p:anim>
                                    <p:animEffect transition="in" filter="fade">
                                      <p:cBhvr>
                                        <p:cTn id="322" dur="1000"/>
                                        <p:tgtEl>
                                          <p:spTgt spid="78"/>
                                        </p:tgtEl>
                                      </p:cBhvr>
                                    </p:animEffect>
                                  </p:childTnLst>
                                </p:cTn>
                              </p:par>
                              <p:par>
                                <p:cTn id="323" presetID="55"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 calcmode="lin" valueType="num">
                                      <p:cBhvr>
                                        <p:cTn id="325" dur="1000" fill="hold"/>
                                        <p:tgtEl>
                                          <p:spTgt spid="2"/>
                                        </p:tgtEl>
                                        <p:attrNameLst>
                                          <p:attrName>ppt_w</p:attrName>
                                        </p:attrNameLst>
                                      </p:cBhvr>
                                      <p:tavLst>
                                        <p:tav tm="0">
                                          <p:val>
                                            <p:strVal val="#ppt_w*0.70"/>
                                          </p:val>
                                        </p:tav>
                                        <p:tav tm="100000">
                                          <p:val>
                                            <p:strVal val="#ppt_w"/>
                                          </p:val>
                                        </p:tav>
                                      </p:tavLst>
                                    </p:anim>
                                    <p:anim calcmode="lin" valueType="num">
                                      <p:cBhvr>
                                        <p:cTn id="326" dur="1000" fill="hold"/>
                                        <p:tgtEl>
                                          <p:spTgt spid="2"/>
                                        </p:tgtEl>
                                        <p:attrNameLst>
                                          <p:attrName>ppt_h</p:attrName>
                                        </p:attrNameLst>
                                      </p:cBhvr>
                                      <p:tavLst>
                                        <p:tav tm="0">
                                          <p:val>
                                            <p:strVal val="#ppt_h"/>
                                          </p:val>
                                        </p:tav>
                                        <p:tav tm="100000">
                                          <p:val>
                                            <p:strVal val="#ppt_h"/>
                                          </p:val>
                                        </p:tav>
                                      </p:tavLst>
                                    </p:anim>
                                    <p:animEffect transition="in" filter="fade">
                                      <p:cBhvr>
                                        <p:cTn id="327" dur="1000"/>
                                        <p:tgtEl>
                                          <p:spTgt spid="2"/>
                                        </p:tgtEl>
                                      </p:cBhvr>
                                    </p:animEffect>
                                  </p:childTnLst>
                                </p:cTn>
                              </p:par>
                              <p:par>
                                <p:cTn id="328" presetID="55" presetClass="entr" presetSubtype="0" fill="hold" grpId="0" nodeType="withEffect">
                                  <p:stCondLst>
                                    <p:cond delay="0"/>
                                  </p:stCondLst>
                                  <p:childTnLst>
                                    <p:set>
                                      <p:cBhvr>
                                        <p:cTn id="329" dur="1" fill="hold">
                                          <p:stCondLst>
                                            <p:cond delay="0"/>
                                          </p:stCondLst>
                                        </p:cTn>
                                        <p:tgtEl>
                                          <p:spTgt spid="189516"/>
                                        </p:tgtEl>
                                        <p:attrNameLst>
                                          <p:attrName>style.visibility</p:attrName>
                                        </p:attrNameLst>
                                      </p:cBhvr>
                                      <p:to>
                                        <p:strVal val="visible"/>
                                      </p:to>
                                    </p:set>
                                    <p:anim calcmode="lin" valueType="num">
                                      <p:cBhvr>
                                        <p:cTn id="330" dur="1000" fill="hold"/>
                                        <p:tgtEl>
                                          <p:spTgt spid="189516"/>
                                        </p:tgtEl>
                                        <p:attrNameLst>
                                          <p:attrName>ppt_w</p:attrName>
                                        </p:attrNameLst>
                                      </p:cBhvr>
                                      <p:tavLst>
                                        <p:tav tm="0">
                                          <p:val>
                                            <p:strVal val="#ppt_w*0.70"/>
                                          </p:val>
                                        </p:tav>
                                        <p:tav tm="100000">
                                          <p:val>
                                            <p:strVal val="#ppt_w"/>
                                          </p:val>
                                        </p:tav>
                                      </p:tavLst>
                                    </p:anim>
                                    <p:anim calcmode="lin" valueType="num">
                                      <p:cBhvr>
                                        <p:cTn id="331" dur="1000" fill="hold"/>
                                        <p:tgtEl>
                                          <p:spTgt spid="189516"/>
                                        </p:tgtEl>
                                        <p:attrNameLst>
                                          <p:attrName>ppt_h</p:attrName>
                                        </p:attrNameLst>
                                      </p:cBhvr>
                                      <p:tavLst>
                                        <p:tav tm="0">
                                          <p:val>
                                            <p:strVal val="#ppt_h"/>
                                          </p:val>
                                        </p:tav>
                                        <p:tav tm="100000">
                                          <p:val>
                                            <p:strVal val="#ppt_h"/>
                                          </p:val>
                                        </p:tav>
                                      </p:tavLst>
                                    </p:anim>
                                    <p:animEffect transition="in" filter="fade">
                                      <p:cBhvr>
                                        <p:cTn id="332" dur="1000"/>
                                        <p:tgtEl>
                                          <p:spTgt spid="189516"/>
                                        </p:tgtEl>
                                      </p:cBhvr>
                                    </p:animEffect>
                                  </p:childTnLst>
                                </p:cTn>
                              </p:par>
                            </p:childTnLst>
                          </p:cTn>
                        </p:par>
                      </p:childTnLst>
                    </p:cTn>
                  </p:par>
                  <p:par>
                    <p:cTn id="333" fill="hold">
                      <p:stCondLst>
                        <p:cond delay="indefinite"/>
                      </p:stCondLst>
                      <p:childTnLst>
                        <p:par>
                          <p:cTn id="334" fill="hold">
                            <p:stCondLst>
                              <p:cond delay="0"/>
                            </p:stCondLst>
                            <p:childTnLst>
                              <p:par>
                                <p:cTn id="335" presetID="15" presetClass="entr" presetSubtype="0" fill="hold" grpId="0" nodeType="clickEffect">
                                  <p:stCondLst>
                                    <p:cond delay="0"/>
                                  </p:stCondLst>
                                  <p:childTnLst>
                                    <p:set>
                                      <p:cBhvr>
                                        <p:cTn id="336" dur="1" fill="hold">
                                          <p:stCondLst>
                                            <p:cond delay="0"/>
                                          </p:stCondLst>
                                        </p:cTn>
                                        <p:tgtEl>
                                          <p:spTgt spid="75"/>
                                        </p:tgtEl>
                                        <p:attrNameLst>
                                          <p:attrName>style.visibility</p:attrName>
                                        </p:attrNameLst>
                                      </p:cBhvr>
                                      <p:to>
                                        <p:strVal val="visible"/>
                                      </p:to>
                                    </p:set>
                                    <p:anim calcmode="lin" valueType="num">
                                      <p:cBhvr>
                                        <p:cTn id="337" dur="1000" fill="hold"/>
                                        <p:tgtEl>
                                          <p:spTgt spid="75"/>
                                        </p:tgtEl>
                                        <p:attrNameLst>
                                          <p:attrName>ppt_w</p:attrName>
                                        </p:attrNameLst>
                                      </p:cBhvr>
                                      <p:tavLst>
                                        <p:tav tm="0">
                                          <p:val>
                                            <p:fltVal val="0"/>
                                          </p:val>
                                        </p:tav>
                                        <p:tav tm="100000">
                                          <p:val>
                                            <p:strVal val="#ppt_w"/>
                                          </p:val>
                                        </p:tav>
                                      </p:tavLst>
                                    </p:anim>
                                    <p:anim calcmode="lin" valueType="num">
                                      <p:cBhvr>
                                        <p:cTn id="338" dur="1000" fill="hold"/>
                                        <p:tgtEl>
                                          <p:spTgt spid="75"/>
                                        </p:tgtEl>
                                        <p:attrNameLst>
                                          <p:attrName>ppt_h</p:attrName>
                                        </p:attrNameLst>
                                      </p:cBhvr>
                                      <p:tavLst>
                                        <p:tav tm="0">
                                          <p:val>
                                            <p:fltVal val="0"/>
                                          </p:val>
                                        </p:tav>
                                        <p:tav tm="100000">
                                          <p:val>
                                            <p:strVal val="#ppt_h"/>
                                          </p:val>
                                        </p:tav>
                                      </p:tavLst>
                                    </p:anim>
                                    <p:anim calcmode="lin" valueType="num">
                                      <p:cBhvr>
                                        <p:cTn id="339"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340" dur="1000" fill="hold"/>
                                        <p:tgtEl>
                                          <p:spTgt spid="75"/>
                                        </p:tgtEl>
                                        <p:attrNameLst>
                                          <p:attrName>ppt_y</p:attrName>
                                        </p:attrNameLst>
                                      </p:cBhvr>
                                      <p:tavLst>
                                        <p:tav tm="0" fmla="#ppt_y+(sin(-2*pi*(1-$))*-#ppt_x+cos(-2*pi*(1-$))*(1-#ppt_y))*(1-$)">
                                          <p:val>
                                            <p:fltVal val="0"/>
                                          </p:val>
                                        </p:tav>
                                        <p:tav tm="100000">
                                          <p:val>
                                            <p:fltVal val="1"/>
                                          </p:val>
                                        </p:tav>
                                      </p:tavLst>
                                    </p:anim>
                                  </p:childTnLst>
                                </p:cTn>
                              </p:par>
                              <p:par>
                                <p:cTn id="341" presetID="15" presetClass="entr" presetSubtype="0" fill="hold" grpId="0" nodeType="withEffect">
                                  <p:stCondLst>
                                    <p:cond delay="0"/>
                                  </p:stCondLst>
                                  <p:childTnLst>
                                    <p:set>
                                      <p:cBhvr>
                                        <p:cTn id="342" dur="1" fill="hold">
                                          <p:stCondLst>
                                            <p:cond delay="0"/>
                                          </p:stCondLst>
                                        </p:cTn>
                                        <p:tgtEl>
                                          <p:spTgt spid="76"/>
                                        </p:tgtEl>
                                        <p:attrNameLst>
                                          <p:attrName>style.visibility</p:attrName>
                                        </p:attrNameLst>
                                      </p:cBhvr>
                                      <p:to>
                                        <p:strVal val="visible"/>
                                      </p:to>
                                    </p:set>
                                    <p:anim calcmode="lin" valueType="num">
                                      <p:cBhvr>
                                        <p:cTn id="343" dur="1000" fill="hold"/>
                                        <p:tgtEl>
                                          <p:spTgt spid="76"/>
                                        </p:tgtEl>
                                        <p:attrNameLst>
                                          <p:attrName>ppt_w</p:attrName>
                                        </p:attrNameLst>
                                      </p:cBhvr>
                                      <p:tavLst>
                                        <p:tav tm="0">
                                          <p:val>
                                            <p:fltVal val="0"/>
                                          </p:val>
                                        </p:tav>
                                        <p:tav tm="100000">
                                          <p:val>
                                            <p:strVal val="#ppt_w"/>
                                          </p:val>
                                        </p:tav>
                                      </p:tavLst>
                                    </p:anim>
                                    <p:anim calcmode="lin" valueType="num">
                                      <p:cBhvr>
                                        <p:cTn id="344" dur="1000" fill="hold"/>
                                        <p:tgtEl>
                                          <p:spTgt spid="76"/>
                                        </p:tgtEl>
                                        <p:attrNameLst>
                                          <p:attrName>ppt_h</p:attrName>
                                        </p:attrNameLst>
                                      </p:cBhvr>
                                      <p:tavLst>
                                        <p:tav tm="0">
                                          <p:val>
                                            <p:fltVal val="0"/>
                                          </p:val>
                                        </p:tav>
                                        <p:tav tm="100000">
                                          <p:val>
                                            <p:strVal val="#ppt_h"/>
                                          </p:val>
                                        </p:tav>
                                      </p:tavLst>
                                    </p:anim>
                                    <p:anim calcmode="lin" valueType="num">
                                      <p:cBhvr>
                                        <p:cTn id="345"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346" dur="1000" fill="hold"/>
                                        <p:tgtEl>
                                          <p:spTgt spid="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4" grpId="0"/>
      <p:bldP spid="38" grpId="0"/>
      <p:bldP spid="43" grpId="0"/>
      <p:bldP spid="55" grpId="0"/>
      <p:bldP spid="32" grpId="0"/>
      <p:bldP spid="42" grpId="0"/>
      <p:bldP spid="209989" grpId="0"/>
      <p:bldP spid="40" grpId="0"/>
      <p:bldP spid="209992" grpId="0"/>
      <p:bldP spid="189516" grpId="0"/>
      <p:bldP spid="9" grpId="0"/>
      <p:bldP spid="37" grpId="0"/>
      <p:bldP spid="75"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676404" y="6308725"/>
            <a:ext cx="2417763" cy="274638"/>
          </a:xfrm>
          <a:prstGeom prst="rect">
            <a:avLst/>
          </a:prstGeom>
          <a:noFill/>
          <a:ln w="9525" cap="rnd" algn="ctr">
            <a:noFill/>
            <a:miter lim="800000"/>
            <a:headEnd type="none" w="sm" len="sm"/>
            <a:tailEnd type="none" w="sm" len="sm"/>
          </a:ln>
        </p:spPr>
        <p:txBody>
          <a:bodyPr>
            <a:spAutoFit/>
          </a:bodyPr>
          <a:lstStyle/>
          <a:p>
            <a:pPr algn="ctr">
              <a:spcBef>
                <a:spcPct val="50000"/>
              </a:spcBef>
            </a:pPr>
            <a:r>
              <a:rPr lang="es-MX" sz="1200"/>
              <a:t>Fuente: MEF, SUNAT.</a:t>
            </a:r>
            <a:endParaRPr lang="es-ES" sz="1200"/>
          </a:p>
        </p:txBody>
      </p:sp>
      <p:sp>
        <p:nvSpPr>
          <p:cNvPr id="2052" name="Text Box 4"/>
          <p:cNvSpPr txBox="1">
            <a:spLocks noChangeArrowheads="1"/>
          </p:cNvSpPr>
          <p:nvPr/>
        </p:nvSpPr>
        <p:spPr bwMode="auto">
          <a:xfrm>
            <a:off x="2714625" y="1143000"/>
            <a:ext cx="4452938" cy="369888"/>
          </a:xfrm>
          <a:prstGeom prst="rect">
            <a:avLst/>
          </a:prstGeom>
          <a:noFill/>
          <a:ln w="9525">
            <a:noFill/>
            <a:miter lim="800000"/>
            <a:headEnd/>
            <a:tailEnd/>
          </a:ln>
        </p:spPr>
        <p:txBody>
          <a:bodyPr>
            <a:spAutoFit/>
          </a:bodyPr>
          <a:lstStyle/>
          <a:p>
            <a:pPr marL="457200" indent="-457200" algn="ctr">
              <a:spcBef>
                <a:spcPct val="50000"/>
              </a:spcBef>
            </a:pPr>
            <a:r>
              <a:rPr kumimoji="1" lang="es-PE" b="1" dirty="0">
                <a:latin typeface="Calibri" pitchFamily="34" charset="0"/>
              </a:rPr>
              <a:t>Perú: Promedio Ponderado arancelario</a:t>
            </a:r>
            <a:endParaRPr kumimoji="1" lang="es-ES" b="1" dirty="0">
              <a:latin typeface="Calibri" pitchFamily="34" charset="0"/>
            </a:endParaRPr>
          </a:p>
        </p:txBody>
      </p:sp>
      <p:sp>
        <p:nvSpPr>
          <p:cNvPr id="2053" name="Text Box 5"/>
          <p:cNvSpPr txBox="1">
            <a:spLocks noChangeArrowheads="1"/>
          </p:cNvSpPr>
          <p:nvPr/>
        </p:nvSpPr>
        <p:spPr bwMode="auto">
          <a:xfrm>
            <a:off x="2576513" y="1484316"/>
            <a:ext cx="4752976" cy="400110"/>
          </a:xfrm>
          <a:prstGeom prst="rect">
            <a:avLst/>
          </a:prstGeom>
          <a:noFill/>
          <a:ln w="9525" algn="ctr">
            <a:noFill/>
            <a:miter lim="800000"/>
            <a:headEnd/>
            <a:tailEnd/>
          </a:ln>
        </p:spPr>
        <p:txBody>
          <a:bodyPr>
            <a:spAutoFit/>
          </a:bodyPr>
          <a:lstStyle/>
          <a:p>
            <a:pPr marL="88900" algn="ctr" eaLnBrk="0" hangingPunct="0">
              <a:spcBef>
                <a:spcPct val="50000"/>
              </a:spcBef>
            </a:pPr>
            <a:r>
              <a:rPr lang="es-ES_tradnl" sz="2000" b="1" dirty="0">
                <a:latin typeface="Calibri" pitchFamily="34" charset="0"/>
                <a:cs typeface="Times New Roman" pitchFamily="18" charset="0"/>
              </a:rPr>
              <a:t>(%)</a:t>
            </a:r>
            <a:endParaRPr lang="es-ES" sz="2000" b="1" dirty="0">
              <a:latin typeface="Calibri" pitchFamily="34" charset="0"/>
              <a:cs typeface="Times New Roman" pitchFamily="18" charset="0"/>
            </a:endParaRPr>
          </a:p>
        </p:txBody>
      </p:sp>
      <p:sp>
        <p:nvSpPr>
          <p:cNvPr id="2054" name="Rectangle 5"/>
          <p:cNvSpPr>
            <a:spLocks noChangeArrowheads="1"/>
          </p:cNvSpPr>
          <p:nvPr/>
        </p:nvSpPr>
        <p:spPr bwMode="auto">
          <a:xfrm>
            <a:off x="-19050" y="180975"/>
            <a:ext cx="9906000" cy="1071563"/>
          </a:xfrm>
          <a:prstGeom prst="rect">
            <a:avLst/>
          </a:prstGeom>
          <a:noFill/>
          <a:ln w="9525">
            <a:noFill/>
            <a:miter lim="800000"/>
            <a:headEnd/>
            <a:tailEnd/>
          </a:ln>
        </p:spPr>
        <p:txBody>
          <a:bodyPr lIns="91429" tIns="45715" rIns="91429" bIns="45715" anchor="ctr"/>
          <a:lstStyle/>
          <a:p>
            <a:pPr marL="88900" algn="ctr">
              <a:buClr>
                <a:srgbClr val="02367A"/>
              </a:buClr>
              <a:buSzPct val="80000"/>
              <a:buFont typeface="Wingdings" pitchFamily="2" charset="2"/>
              <a:buNone/>
            </a:pPr>
            <a:r>
              <a:rPr lang="es-ES" sz="2200" b="1" dirty="0" smtClean="0">
                <a:solidFill>
                  <a:srgbClr val="C00000"/>
                </a:solidFill>
                <a:latin typeface="Tahoma" pitchFamily="34" charset="0"/>
              </a:rPr>
              <a:t>El Perú cuenta con una significativa apertura comercial</a:t>
            </a:r>
            <a:endParaRPr lang="es-ES" sz="2200" b="1" dirty="0">
              <a:solidFill>
                <a:srgbClr val="C00000"/>
              </a:solidFill>
              <a:latin typeface="Tahoma" pitchFamily="34" charset="0"/>
            </a:endParaRPr>
          </a:p>
        </p:txBody>
      </p:sp>
      <p:sp>
        <p:nvSpPr>
          <p:cNvPr id="8" name="7 Llamada de flecha hacia abajo"/>
          <p:cNvSpPr/>
          <p:nvPr/>
        </p:nvSpPr>
        <p:spPr>
          <a:xfrm>
            <a:off x="6664250" y="3502823"/>
            <a:ext cx="2031998" cy="1388534"/>
          </a:xfrm>
          <a:prstGeom prst="down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Con la </a:t>
            </a:r>
            <a:r>
              <a:rPr lang="en-US" sz="1500" b="1" dirty="0" err="1" smtClean="0"/>
              <a:t>vigencia</a:t>
            </a:r>
            <a:r>
              <a:rPr lang="en-US" sz="1500" b="1" dirty="0" smtClean="0"/>
              <a:t> de los </a:t>
            </a:r>
            <a:r>
              <a:rPr lang="en-US" sz="1500" b="1" dirty="0" err="1" smtClean="0"/>
              <a:t>Acuerdos</a:t>
            </a:r>
            <a:r>
              <a:rPr lang="en-US" sz="1500" b="1" dirty="0" smtClean="0"/>
              <a:t> </a:t>
            </a:r>
            <a:r>
              <a:rPr lang="en-US" sz="1500" b="1" dirty="0" err="1" smtClean="0"/>
              <a:t>Comerciales</a:t>
            </a:r>
            <a:r>
              <a:rPr lang="en-US" sz="1500" b="1" dirty="0" smtClean="0"/>
              <a:t> el </a:t>
            </a:r>
            <a:r>
              <a:rPr lang="en-US" sz="1500" b="1" dirty="0" err="1" smtClean="0"/>
              <a:t>arancel</a:t>
            </a:r>
            <a:r>
              <a:rPr lang="en-US" sz="1500" b="1" dirty="0" smtClean="0"/>
              <a:t> </a:t>
            </a:r>
            <a:r>
              <a:rPr lang="en-US" sz="1500" b="1" dirty="0" err="1" smtClean="0"/>
              <a:t>efectivo</a:t>
            </a:r>
            <a:r>
              <a:rPr lang="en-US" sz="1500" b="1" dirty="0" smtClean="0"/>
              <a:t> </a:t>
            </a:r>
            <a:r>
              <a:rPr lang="en-US" sz="1500" b="1" dirty="0" err="1" smtClean="0"/>
              <a:t>es</a:t>
            </a:r>
            <a:r>
              <a:rPr lang="en-US" sz="1500" b="1" dirty="0" smtClean="0"/>
              <a:t> de 1,5%</a:t>
            </a:r>
            <a:endParaRPr lang="en-US" sz="1500" b="1" dirty="0"/>
          </a:p>
        </p:txBody>
      </p:sp>
      <p:pic>
        <p:nvPicPr>
          <p:cNvPr id="1027" name="Picture 3"/>
          <p:cNvPicPr>
            <a:picLocks noChangeAspect="1" noChangeArrowheads="1"/>
          </p:cNvPicPr>
          <p:nvPr/>
        </p:nvPicPr>
        <p:blipFill>
          <a:blip r:embed="rId3" cstate="print"/>
          <a:srcRect/>
          <a:stretch>
            <a:fillRect/>
          </a:stretch>
        </p:blipFill>
        <p:spPr bwMode="auto">
          <a:xfrm>
            <a:off x="1472493" y="1881806"/>
            <a:ext cx="6911343" cy="402722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417170" y="1211319"/>
            <a:ext cx="7210425" cy="677108"/>
          </a:xfrm>
          <a:prstGeom prst="rect">
            <a:avLst/>
          </a:prstGeom>
          <a:noFill/>
          <a:ln w="9525" cap="rnd">
            <a:noFill/>
            <a:miter lim="800000"/>
            <a:headEnd type="none" w="sm" len="sm"/>
            <a:tailEnd type="none" w="sm" len="sm"/>
          </a:ln>
        </p:spPr>
        <p:txBody>
          <a:bodyPr>
            <a:spAutoFit/>
          </a:bodyPr>
          <a:lstStyle/>
          <a:p>
            <a:pPr algn="ctr">
              <a:spcBef>
                <a:spcPts val="0"/>
              </a:spcBef>
            </a:pPr>
            <a:r>
              <a:rPr lang="es-MX" b="1" dirty="0" smtClean="0">
                <a:latin typeface="Calibri" pitchFamily="34" charset="0"/>
              </a:rPr>
              <a:t>Evolución de las Exportaciones Peruanas al Mundo</a:t>
            </a:r>
          </a:p>
          <a:p>
            <a:pPr algn="ctr">
              <a:spcBef>
                <a:spcPts val="0"/>
              </a:spcBef>
            </a:pPr>
            <a:r>
              <a:rPr lang="es-MX" sz="2000" dirty="0" smtClean="0">
                <a:latin typeface="Calibri" pitchFamily="34" charset="0"/>
              </a:rPr>
              <a:t>Miles de millones de US$ FOB</a:t>
            </a:r>
            <a:endParaRPr lang="es-ES" sz="2000" dirty="0">
              <a:latin typeface="Calibri" pitchFamily="34" charset="0"/>
            </a:endParaRPr>
          </a:p>
        </p:txBody>
      </p:sp>
      <p:sp>
        <p:nvSpPr>
          <p:cNvPr id="1028" name="Text Box 3"/>
          <p:cNvSpPr txBox="1">
            <a:spLocks noChangeArrowheads="1"/>
          </p:cNvSpPr>
          <p:nvPr/>
        </p:nvSpPr>
        <p:spPr bwMode="auto">
          <a:xfrm>
            <a:off x="1392288" y="6320631"/>
            <a:ext cx="2855913" cy="274638"/>
          </a:xfrm>
          <a:prstGeom prst="rect">
            <a:avLst/>
          </a:prstGeom>
          <a:noFill/>
          <a:ln w="9525" cap="rnd" algn="ctr">
            <a:noFill/>
            <a:miter lim="800000"/>
            <a:headEnd type="none" w="sm" len="sm"/>
            <a:tailEnd type="none" w="sm" len="sm"/>
          </a:ln>
        </p:spPr>
        <p:txBody>
          <a:bodyPr>
            <a:spAutoFit/>
          </a:bodyPr>
          <a:lstStyle/>
          <a:p>
            <a:pPr>
              <a:spcBef>
                <a:spcPct val="50000"/>
              </a:spcBef>
            </a:pPr>
            <a:r>
              <a:rPr lang="es-MX" sz="1200"/>
              <a:t>Fuente: SUNAT</a:t>
            </a:r>
            <a:endParaRPr lang="es-ES" sz="1200"/>
          </a:p>
        </p:txBody>
      </p:sp>
      <p:sp>
        <p:nvSpPr>
          <p:cNvPr id="1032" name="Text Box 5"/>
          <p:cNvSpPr txBox="1">
            <a:spLocks noChangeArrowheads="1"/>
          </p:cNvSpPr>
          <p:nvPr/>
        </p:nvSpPr>
        <p:spPr bwMode="auto">
          <a:xfrm>
            <a:off x="-15875" y="333375"/>
            <a:ext cx="9864725" cy="430887"/>
          </a:xfrm>
          <a:prstGeom prst="rect">
            <a:avLst/>
          </a:prstGeom>
          <a:noFill/>
          <a:ln w="9525" algn="ctr">
            <a:noFill/>
            <a:miter lim="800000"/>
            <a:headEnd/>
            <a:tailEnd/>
          </a:ln>
        </p:spPr>
        <p:txBody>
          <a:bodyPr>
            <a:spAutoFit/>
          </a:bodyPr>
          <a:lstStyle/>
          <a:p>
            <a:pPr marL="88900" algn="ctr" eaLnBrk="0" hangingPunct="0">
              <a:spcBef>
                <a:spcPct val="50000"/>
              </a:spcBef>
            </a:pPr>
            <a:r>
              <a:rPr lang="es-ES" sz="2200" b="1" dirty="0" smtClean="0">
                <a:solidFill>
                  <a:srgbClr val="C00000"/>
                </a:solidFill>
                <a:latin typeface="Tahoma" pitchFamily="34" charset="0"/>
                <a:ea typeface="Tahoma" pitchFamily="34" charset="0"/>
                <a:cs typeface="Tahoma" pitchFamily="34" charset="0"/>
              </a:rPr>
              <a:t>El Perú duplicó exportaciones en los últimos 5 años</a:t>
            </a:r>
            <a:endParaRPr lang="es-ES" sz="2200" b="1" dirty="0">
              <a:solidFill>
                <a:srgbClr val="C00000"/>
              </a:solidFill>
              <a:latin typeface="Tahoma" pitchFamily="34" charset="0"/>
              <a:ea typeface="Tahoma" pitchFamily="34" charset="0"/>
              <a:cs typeface="Tahoma" pitchFamily="34" charset="0"/>
            </a:endParaRPr>
          </a:p>
        </p:txBody>
      </p:sp>
      <p:pic>
        <p:nvPicPr>
          <p:cNvPr id="3164174"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9554" y="1988840"/>
            <a:ext cx="8280920" cy="4187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a:off x="5116989" y="2457124"/>
            <a:ext cx="0" cy="1296144"/>
          </a:xfrm>
          <a:prstGeom prst="straightConnector1">
            <a:avLst/>
          </a:prstGeom>
          <a:ln w="158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4871887" y="2420888"/>
            <a:ext cx="3220387" cy="1588"/>
          </a:xfrm>
          <a:prstGeom prst="straightConnector1">
            <a:avLst/>
          </a:prstGeom>
          <a:ln w="158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29" name="Text Box 7"/>
          <p:cNvSpPr txBox="1">
            <a:spLocks noChangeArrowheads="1"/>
          </p:cNvSpPr>
          <p:nvPr/>
        </p:nvSpPr>
        <p:spPr bwMode="auto">
          <a:xfrm>
            <a:off x="4562572" y="2245107"/>
            <a:ext cx="1155278" cy="313932"/>
          </a:xfrm>
          <a:prstGeom prst="rect">
            <a:avLst/>
          </a:prstGeom>
          <a:solidFill>
            <a:srgbClr val="FFFF00"/>
          </a:solidFill>
          <a:ln w="9525" algn="ctr">
            <a:noFill/>
            <a:miter lim="800000"/>
            <a:headEnd/>
            <a:tailEnd/>
          </a:ln>
        </p:spPr>
        <p:txBody>
          <a:bodyPr wrap="square">
            <a:spAutoFit/>
          </a:bodyPr>
          <a:lstStyle/>
          <a:p>
            <a:pPr algn="ctr">
              <a:lnSpc>
                <a:spcPct val="90000"/>
              </a:lnSpc>
            </a:pPr>
            <a:r>
              <a:rPr lang="es-ES" sz="1600" b="1" dirty="0" smtClean="0">
                <a:latin typeface="Calibri" pitchFamily="34" charset="0"/>
              </a:rPr>
              <a:t>+105%</a:t>
            </a:r>
            <a:endParaRPr lang="es-ES" sz="1600" b="1" dirty="0">
              <a:latin typeface="Calibri" pitchFamily="34" charset="0"/>
            </a:endParaRPr>
          </a:p>
        </p:txBody>
      </p:sp>
    </p:spTree>
    <p:extLst>
      <p:ext uri="{BB962C8B-B14F-4D97-AF65-F5344CB8AC3E}">
        <p14:creationId xmlns="" xmlns:p14="http://schemas.microsoft.com/office/powerpoint/2010/main" val="116161860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817892"/>
          </a:xfrm>
          <a:noFill/>
          <a:ln w="9525">
            <a:noFill/>
            <a:miter lim="800000"/>
            <a:headEnd/>
            <a:tailEnd/>
          </a:ln>
        </p:spPr>
        <p:txBody>
          <a:bodyPr vert="horz" wrap="square" lIns="91429" tIns="45715" rIns="91429" bIns="45715" numCol="1" anchor="ctr" anchorCtr="0" compatLnSpc="1">
            <a:prstTxWarp prst="textNoShape">
              <a:avLst/>
            </a:prstTxWarp>
          </a:bodyPr>
          <a:lstStyle/>
          <a:p>
            <a:r>
              <a:rPr lang="es-ES" sz="2200" b="1" dirty="0" smtClean="0">
                <a:solidFill>
                  <a:srgbClr val="C00000"/>
                </a:solidFill>
                <a:latin typeface="Tahoma" pitchFamily="34" charset="0"/>
                <a:ea typeface="Tahoma" pitchFamily="34" charset="0"/>
                <a:cs typeface="Tahoma" pitchFamily="34" charset="0"/>
              </a:rPr>
              <a:t>Asimismo, el Perú mostró una </a:t>
            </a:r>
            <a:r>
              <a:rPr lang="es-ES" sz="2200" b="1" dirty="0">
                <a:solidFill>
                  <a:srgbClr val="C00000"/>
                </a:solidFill>
                <a:latin typeface="Tahoma" pitchFamily="34" charset="0"/>
                <a:ea typeface="Tahoma" pitchFamily="34" charset="0"/>
                <a:cs typeface="Tahoma" pitchFamily="34" charset="0"/>
              </a:rPr>
              <a:t>mayor velocidad de crecimiento </a:t>
            </a:r>
            <a:r>
              <a:rPr lang="es-ES" sz="2200" b="1" dirty="0" smtClean="0">
                <a:solidFill>
                  <a:srgbClr val="C00000"/>
                </a:solidFill>
                <a:latin typeface="Tahoma" pitchFamily="34" charset="0"/>
                <a:ea typeface="Tahoma" pitchFamily="34" charset="0"/>
                <a:cs typeface="Tahoma" pitchFamily="34" charset="0"/>
              </a:rPr>
              <a:t>exportador en </a:t>
            </a:r>
            <a:r>
              <a:rPr lang="es-ES" sz="2200" b="1" dirty="0">
                <a:solidFill>
                  <a:srgbClr val="C00000"/>
                </a:solidFill>
                <a:latin typeface="Tahoma" pitchFamily="34" charset="0"/>
                <a:ea typeface="Tahoma" pitchFamily="34" charset="0"/>
                <a:cs typeface="Tahoma" pitchFamily="34" charset="0"/>
              </a:rPr>
              <a:t>la </a:t>
            </a:r>
            <a:r>
              <a:rPr lang="es-ES" sz="2200" b="1" dirty="0" smtClean="0">
                <a:solidFill>
                  <a:srgbClr val="C00000"/>
                </a:solidFill>
                <a:latin typeface="Tahoma" pitchFamily="34" charset="0"/>
                <a:ea typeface="Tahoma" pitchFamily="34" charset="0"/>
                <a:cs typeface="Tahoma" pitchFamily="34" charset="0"/>
              </a:rPr>
              <a:t>región</a:t>
            </a:r>
            <a:endParaRPr lang="es-ES" sz="2200" b="1" dirty="0">
              <a:solidFill>
                <a:srgbClr val="C00000"/>
              </a:solidFill>
              <a:latin typeface="Tahoma" pitchFamily="34" charset="0"/>
              <a:ea typeface="Tahoma" pitchFamily="34" charset="0"/>
              <a:cs typeface="Tahoma" pitchFamily="34" charset="0"/>
            </a:endParaRPr>
          </a:p>
        </p:txBody>
      </p:sp>
      <p:sp>
        <p:nvSpPr>
          <p:cNvPr id="4" name="3 Marcador de número de diapositiva"/>
          <p:cNvSpPr>
            <a:spLocks noGrp="1"/>
          </p:cNvSpPr>
          <p:nvPr>
            <p:ph type="sldNum" sz="quarter" idx="12"/>
          </p:nvPr>
        </p:nvSpPr>
        <p:spPr>
          <a:xfrm>
            <a:off x="7132350" y="6025854"/>
            <a:ext cx="2311400" cy="365125"/>
          </a:xfrm>
        </p:spPr>
        <p:txBody>
          <a:bodyPr/>
          <a:lstStyle/>
          <a:p>
            <a:pPr>
              <a:defRPr/>
            </a:pPr>
            <a:fld id="{F87E4C33-300B-413F-B00D-CCC1DABFB674}" type="slidenum">
              <a:rPr lang="es-ES" smtClean="0"/>
              <a:pPr>
                <a:defRPr/>
              </a:pPr>
              <a:t>5</a:t>
            </a:fld>
            <a:endParaRPr lang="es-ES"/>
          </a:p>
        </p:txBody>
      </p:sp>
      <p:sp>
        <p:nvSpPr>
          <p:cNvPr id="6" name="5 CuadroTexto"/>
          <p:cNvSpPr txBox="1"/>
          <p:nvPr/>
        </p:nvSpPr>
        <p:spPr>
          <a:xfrm>
            <a:off x="581891" y="1484416"/>
            <a:ext cx="4690753" cy="584775"/>
          </a:xfrm>
          <a:prstGeom prst="rect">
            <a:avLst/>
          </a:prstGeom>
          <a:noFill/>
        </p:spPr>
        <p:txBody>
          <a:bodyPr wrap="square" rtlCol="0">
            <a:spAutoFit/>
          </a:bodyPr>
          <a:lstStyle/>
          <a:p>
            <a:pPr algn="ctr"/>
            <a:r>
              <a:rPr lang="es-ES" sz="1600" b="1" dirty="0" smtClean="0"/>
              <a:t>LATAM: Evolución de las exportaciones</a:t>
            </a:r>
          </a:p>
          <a:p>
            <a:pPr algn="ctr"/>
            <a:r>
              <a:rPr lang="es-ES" sz="1600" b="1" dirty="0" smtClean="0"/>
              <a:t>(Índice de crecimiento año 2002=100) </a:t>
            </a:r>
            <a:endParaRPr lang="es-ES" sz="1600" b="1" dirty="0"/>
          </a:p>
        </p:txBody>
      </p:sp>
      <p:sp>
        <p:nvSpPr>
          <p:cNvPr id="7" name="6 CuadroTexto"/>
          <p:cNvSpPr txBox="1"/>
          <p:nvPr/>
        </p:nvSpPr>
        <p:spPr>
          <a:xfrm>
            <a:off x="581891" y="6163294"/>
            <a:ext cx="4476997" cy="246221"/>
          </a:xfrm>
          <a:prstGeom prst="rect">
            <a:avLst/>
          </a:prstGeom>
          <a:noFill/>
        </p:spPr>
        <p:txBody>
          <a:bodyPr wrap="square" rtlCol="0">
            <a:spAutoFit/>
          </a:bodyPr>
          <a:lstStyle/>
          <a:p>
            <a:r>
              <a:rPr lang="es-ES" sz="1000" dirty="0" smtClean="0"/>
              <a:t>Fuente: SUNAT, Banco Centrales y Agencias de Estadísticas</a:t>
            </a:r>
            <a:endParaRPr lang="es-ES" sz="1000" dirty="0"/>
          </a:p>
        </p:txBody>
      </p:sp>
      <p:sp>
        <p:nvSpPr>
          <p:cNvPr id="10" name="9 CuadroTexto"/>
          <p:cNvSpPr txBox="1"/>
          <p:nvPr/>
        </p:nvSpPr>
        <p:spPr>
          <a:xfrm>
            <a:off x="5284519" y="1448790"/>
            <a:ext cx="4476998" cy="584775"/>
          </a:xfrm>
          <a:prstGeom prst="rect">
            <a:avLst/>
          </a:prstGeom>
          <a:noFill/>
        </p:spPr>
        <p:txBody>
          <a:bodyPr wrap="square" rtlCol="0">
            <a:spAutoFit/>
          </a:bodyPr>
          <a:lstStyle/>
          <a:p>
            <a:pPr algn="ctr"/>
            <a:r>
              <a:rPr lang="es-ES" sz="1600" b="1" dirty="0" smtClean="0"/>
              <a:t>Latinoamerica: Variación % de las exportaciones, Año 2010/2009</a:t>
            </a:r>
            <a:endParaRPr lang="es-ES" sz="1600" b="1" dirty="0"/>
          </a:p>
        </p:txBody>
      </p:sp>
      <p:sp>
        <p:nvSpPr>
          <p:cNvPr id="9" name="8 CuadroTexto"/>
          <p:cNvSpPr txBox="1"/>
          <p:nvPr/>
        </p:nvSpPr>
        <p:spPr>
          <a:xfrm>
            <a:off x="641269" y="4560125"/>
            <a:ext cx="522515" cy="246221"/>
          </a:xfrm>
          <a:prstGeom prst="rect">
            <a:avLst/>
          </a:prstGeom>
          <a:noFill/>
        </p:spPr>
        <p:txBody>
          <a:bodyPr wrap="square" rtlCol="0">
            <a:spAutoFit/>
          </a:bodyPr>
          <a:lstStyle/>
          <a:p>
            <a:pPr algn="ctr"/>
            <a:r>
              <a:rPr lang="es-ES" sz="1000" b="1" dirty="0" smtClean="0"/>
              <a:t>100</a:t>
            </a:r>
            <a:endParaRPr lang="es-ES" sz="1000" b="1" dirty="0"/>
          </a:p>
        </p:txBody>
      </p:sp>
      <p:pic>
        <p:nvPicPr>
          <p:cNvPr id="2050" name="Picture 2"/>
          <p:cNvPicPr>
            <a:picLocks noChangeAspect="1" noChangeArrowheads="1"/>
          </p:cNvPicPr>
          <p:nvPr/>
        </p:nvPicPr>
        <p:blipFill>
          <a:blip r:embed="rId3" cstate="print"/>
          <a:srcRect/>
          <a:stretch>
            <a:fillRect/>
          </a:stretch>
        </p:blipFill>
        <p:spPr bwMode="auto">
          <a:xfrm>
            <a:off x="348370" y="2267600"/>
            <a:ext cx="5019675" cy="3276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249901" y="1974450"/>
            <a:ext cx="4191554" cy="3811308"/>
          </a:xfrm>
          <a:prstGeom prst="rect">
            <a:avLst/>
          </a:prstGeom>
          <a:noFill/>
          <a:ln w="9525">
            <a:noFill/>
            <a:miter lim="800000"/>
            <a:headEnd/>
            <a:tailEnd/>
          </a:ln>
          <a:effectLst/>
        </p:spPr>
      </p:pic>
    </p:spTree>
    <p:extLst>
      <p:ext uri="{BB962C8B-B14F-4D97-AF65-F5344CB8AC3E}">
        <p14:creationId xmlns:p14="http://schemas.microsoft.com/office/powerpoint/2010/main" xmlns="" val="13602415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sz="2200" b="1" dirty="0" smtClean="0">
                <a:solidFill>
                  <a:srgbClr val="C00000"/>
                </a:solidFill>
                <a:latin typeface="Tahoma" pitchFamily="34" charset="0"/>
                <a:ea typeface="Tahoma" pitchFamily="34" charset="0"/>
                <a:cs typeface="Tahoma" pitchFamily="34" charset="0"/>
              </a:rPr>
              <a:t>Donde el 85% </a:t>
            </a:r>
            <a:r>
              <a:rPr lang="es-PE" sz="2200" b="1" dirty="0">
                <a:solidFill>
                  <a:srgbClr val="C00000"/>
                </a:solidFill>
                <a:latin typeface="Tahoma" pitchFamily="34" charset="0"/>
                <a:ea typeface="Tahoma" pitchFamily="34" charset="0"/>
                <a:cs typeface="Tahoma" pitchFamily="34" charset="0"/>
              </a:rPr>
              <a:t>de las empresas exportadoras son </a:t>
            </a:r>
            <a:r>
              <a:rPr lang="es-PE" sz="2200" b="1" dirty="0" smtClean="0">
                <a:solidFill>
                  <a:srgbClr val="C00000"/>
                </a:solidFill>
                <a:latin typeface="Tahoma" pitchFamily="34" charset="0"/>
                <a:ea typeface="Tahoma" pitchFamily="34" charset="0"/>
                <a:cs typeface="Tahoma" pitchFamily="34" charset="0"/>
              </a:rPr>
              <a:t>pequeñas y microempresas</a:t>
            </a:r>
            <a:endParaRPr lang="es-PE" sz="2200" b="1" dirty="0">
              <a:solidFill>
                <a:srgbClr val="C00000"/>
              </a:solidFill>
              <a:latin typeface="Tahoma" pitchFamily="34" charset="0"/>
              <a:ea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F87E4C33-300B-413F-B00D-CCC1DABFB674}" type="slidenum">
              <a:rPr lang="es-ES" smtClean="0"/>
              <a:pPr>
                <a:defRPr/>
              </a:pPr>
              <a:t>6</a:t>
            </a:fld>
            <a:endParaRPr lang="es-ES" dirty="0"/>
          </a:p>
        </p:txBody>
      </p:sp>
      <p:sp>
        <p:nvSpPr>
          <p:cNvPr id="5" name="4 CuadroTexto"/>
          <p:cNvSpPr txBox="1"/>
          <p:nvPr/>
        </p:nvSpPr>
        <p:spPr>
          <a:xfrm>
            <a:off x="2113929" y="5781358"/>
            <a:ext cx="2244437" cy="276999"/>
          </a:xfrm>
          <a:prstGeom prst="rect">
            <a:avLst/>
          </a:prstGeom>
          <a:noFill/>
        </p:spPr>
        <p:txBody>
          <a:bodyPr wrap="square" rtlCol="0">
            <a:spAutoFit/>
          </a:bodyPr>
          <a:lstStyle/>
          <a:p>
            <a:r>
              <a:rPr lang="es-PE" sz="1200" dirty="0" smtClean="0"/>
              <a:t>Fuente: SUNAT</a:t>
            </a:r>
            <a:endParaRPr lang="es-PE" sz="1200" dirty="0"/>
          </a:p>
        </p:txBody>
      </p:sp>
      <p:sp>
        <p:nvSpPr>
          <p:cNvPr id="6" name="5 CuadroTexto"/>
          <p:cNvSpPr txBox="1"/>
          <p:nvPr/>
        </p:nvSpPr>
        <p:spPr>
          <a:xfrm>
            <a:off x="3019761" y="1612596"/>
            <a:ext cx="3811979" cy="584775"/>
          </a:xfrm>
          <a:prstGeom prst="rect">
            <a:avLst/>
          </a:prstGeom>
          <a:noFill/>
        </p:spPr>
        <p:txBody>
          <a:bodyPr wrap="square" rtlCol="0">
            <a:spAutoFit/>
          </a:bodyPr>
          <a:lstStyle/>
          <a:p>
            <a:pPr algn="ctr"/>
            <a:r>
              <a:rPr lang="es-PE" sz="1600" b="1" dirty="0" smtClean="0"/>
              <a:t>Número de empresas exportadoras según tamaño</a:t>
            </a:r>
            <a:endParaRPr lang="es-PE" sz="1600" b="1" dirty="0"/>
          </a:p>
        </p:txBody>
      </p:sp>
      <p:graphicFrame>
        <p:nvGraphicFramePr>
          <p:cNvPr id="19" name="1 Gráfico"/>
          <p:cNvGraphicFramePr/>
          <p:nvPr/>
        </p:nvGraphicFramePr>
        <p:xfrm>
          <a:off x="1711547" y="2366128"/>
          <a:ext cx="5909172" cy="3415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7213328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1841" y="33051"/>
            <a:ext cx="8915400" cy="604136"/>
          </a:xfrm>
          <a:noFill/>
          <a:ln w="9525">
            <a:noFill/>
            <a:miter lim="800000"/>
            <a:headEnd/>
            <a:tailEnd/>
          </a:ln>
        </p:spPr>
        <p:txBody>
          <a:bodyPr vert="horz" wrap="square" lIns="91429" tIns="45715" rIns="91429" bIns="45715" numCol="1" anchor="ctr" anchorCtr="0" compatLnSpc="1">
            <a:prstTxWarp prst="textNoShape">
              <a:avLst/>
            </a:prstTxWarp>
          </a:bodyPr>
          <a:lstStyle/>
          <a:p>
            <a:r>
              <a:rPr lang="es-ES" sz="2200" b="1" dirty="0" smtClean="0">
                <a:solidFill>
                  <a:srgbClr val="C00000"/>
                </a:solidFill>
                <a:latin typeface="Tahoma" pitchFamily="34" charset="0"/>
                <a:ea typeface="Tahoma" pitchFamily="34" charset="0"/>
                <a:cs typeface="Tahoma" pitchFamily="34" charset="0"/>
              </a:rPr>
              <a:t>Con proyección a más mercados (como el </a:t>
            </a:r>
            <a:r>
              <a:rPr lang="es-ES" sz="2200" b="1" dirty="0" err="1" smtClean="0">
                <a:solidFill>
                  <a:srgbClr val="C00000"/>
                </a:solidFill>
                <a:latin typeface="Tahoma" pitchFamily="34" charset="0"/>
                <a:ea typeface="Tahoma" pitchFamily="34" charset="0"/>
                <a:cs typeface="Tahoma" pitchFamily="34" charset="0"/>
              </a:rPr>
              <a:t>asiatico</a:t>
            </a:r>
            <a:r>
              <a:rPr lang="es-ES" sz="2200" b="1" dirty="0" smtClean="0">
                <a:solidFill>
                  <a:srgbClr val="C00000"/>
                </a:solidFill>
                <a:latin typeface="Tahoma" pitchFamily="34" charset="0"/>
                <a:ea typeface="Tahoma" pitchFamily="34" charset="0"/>
                <a:cs typeface="Tahoma" pitchFamily="34" charset="0"/>
              </a:rPr>
              <a:t>…)</a:t>
            </a:r>
            <a:endParaRPr lang="es-ES" sz="2200" b="1" dirty="0">
              <a:solidFill>
                <a:srgbClr val="C00000"/>
              </a:solidFill>
              <a:latin typeface="Tahoma" pitchFamily="34" charset="0"/>
              <a:ea typeface="Tahoma" pitchFamily="34" charset="0"/>
              <a:cs typeface="Tahoma" pitchFamily="34"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213755" y="3721607"/>
            <a:ext cx="4134389" cy="2745814"/>
          </a:xfrm>
          <a:prstGeom prst="rect">
            <a:avLst/>
          </a:prstGeom>
          <a:noFill/>
          <a:ln w="9525">
            <a:noFill/>
            <a:miter lim="800000"/>
            <a:headEnd/>
            <a:tailEnd/>
          </a:ln>
          <a:effectLst>
            <a:outerShdw blurRad="50800" dist="50800" dir="5400000" algn="ctr" rotWithShape="0">
              <a:schemeClr val="bg1">
                <a:lumMod val="85000"/>
              </a:schemeClr>
            </a:outerShdw>
          </a:effectLst>
        </p:spPr>
      </p:pic>
      <p:pic>
        <p:nvPicPr>
          <p:cNvPr id="2051" name="Picture 3"/>
          <p:cNvPicPr>
            <a:picLocks noChangeAspect="1" noChangeArrowheads="1"/>
          </p:cNvPicPr>
          <p:nvPr/>
        </p:nvPicPr>
        <p:blipFill>
          <a:blip r:embed="rId4" cstate="print"/>
          <a:srcRect/>
          <a:stretch>
            <a:fillRect/>
          </a:stretch>
        </p:blipFill>
        <p:spPr bwMode="auto">
          <a:xfrm>
            <a:off x="5163787" y="3764662"/>
            <a:ext cx="4227616" cy="2659704"/>
          </a:xfrm>
          <a:prstGeom prst="rect">
            <a:avLst/>
          </a:prstGeom>
          <a:noFill/>
          <a:ln w="9525">
            <a:noFill/>
            <a:miter lim="800000"/>
            <a:headEnd/>
            <a:tailEnd/>
          </a:ln>
          <a:effectLst>
            <a:outerShdw blurRad="50800" dist="50800" dir="5400000" algn="ctr" rotWithShape="0">
              <a:srgbClr val="DDDDDD"/>
            </a:outerShdw>
          </a:effectLst>
        </p:spPr>
      </p:pic>
      <p:sp>
        <p:nvSpPr>
          <p:cNvPr id="9" name="8 CuadroTexto"/>
          <p:cNvSpPr txBox="1"/>
          <p:nvPr/>
        </p:nvSpPr>
        <p:spPr>
          <a:xfrm>
            <a:off x="2887584" y="6307756"/>
            <a:ext cx="1660665" cy="307777"/>
          </a:xfrm>
          <a:prstGeom prst="rect">
            <a:avLst/>
          </a:prstGeom>
          <a:solidFill>
            <a:srgbClr val="FFFF00"/>
          </a:solidFill>
        </p:spPr>
        <p:txBody>
          <a:bodyPr wrap="square" rtlCol="0">
            <a:spAutoFit/>
          </a:bodyPr>
          <a:lstStyle/>
          <a:p>
            <a:pPr algn="ctr"/>
            <a:r>
              <a:rPr lang="es-ES" sz="1400" b="1" dirty="0" smtClean="0"/>
              <a:t>180 destinos</a:t>
            </a:r>
            <a:endParaRPr lang="es-ES" sz="1400" b="1" dirty="0"/>
          </a:p>
        </p:txBody>
      </p:sp>
      <p:sp>
        <p:nvSpPr>
          <p:cNvPr id="10" name="9 CuadroTexto"/>
          <p:cNvSpPr txBox="1"/>
          <p:nvPr/>
        </p:nvSpPr>
        <p:spPr>
          <a:xfrm>
            <a:off x="7277595" y="6445830"/>
            <a:ext cx="1745219" cy="307777"/>
          </a:xfrm>
          <a:prstGeom prst="rect">
            <a:avLst/>
          </a:prstGeom>
          <a:solidFill>
            <a:srgbClr val="FFFF00"/>
          </a:solidFill>
        </p:spPr>
        <p:txBody>
          <a:bodyPr wrap="square" rtlCol="0">
            <a:spAutoFit/>
          </a:bodyPr>
          <a:lstStyle/>
          <a:p>
            <a:pPr algn="ctr"/>
            <a:r>
              <a:rPr lang="es-ES" sz="1400" b="1" dirty="0" smtClean="0"/>
              <a:t>203 mercados</a:t>
            </a:r>
            <a:endParaRPr lang="es-ES" sz="1400" b="1" dirty="0"/>
          </a:p>
        </p:txBody>
      </p:sp>
      <p:sp>
        <p:nvSpPr>
          <p:cNvPr id="11" name="10 CuadroTexto"/>
          <p:cNvSpPr txBox="1"/>
          <p:nvPr/>
        </p:nvSpPr>
        <p:spPr>
          <a:xfrm>
            <a:off x="213755" y="6488668"/>
            <a:ext cx="2339439" cy="276999"/>
          </a:xfrm>
          <a:prstGeom prst="rect">
            <a:avLst/>
          </a:prstGeom>
          <a:noFill/>
        </p:spPr>
        <p:txBody>
          <a:bodyPr wrap="square" rtlCol="0">
            <a:spAutoFit/>
          </a:bodyPr>
          <a:lstStyle/>
          <a:p>
            <a:r>
              <a:rPr lang="es-ES" sz="1200" dirty="0" smtClean="0"/>
              <a:t>Fuente: SUNAT</a:t>
            </a:r>
            <a:endParaRPr lang="es-ES" sz="1200" dirty="0"/>
          </a:p>
        </p:txBody>
      </p:sp>
      <p:sp>
        <p:nvSpPr>
          <p:cNvPr id="3" name="2 CuadroTexto"/>
          <p:cNvSpPr txBox="1"/>
          <p:nvPr/>
        </p:nvSpPr>
        <p:spPr>
          <a:xfrm>
            <a:off x="5260769" y="3882370"/>
            <a:ext cx="783772" cy="307777"/>
          </a:xfrm>
          <a:prstGeom prst="rect">
            <a:avLst/>
          </a:prstGeom>
          <a:noFill/>
        </p:spPr>
        <p:txBody>
          <a:bodyPr wrap="square" rtlCol="0">
            <a:spAutoFit/>
          </a:bodyPr>
          <a:lstStyle/>
          <a:p>
            <a:r>
              <a:rPr lang="es-PE" sz="1400" b="1" dirty="0" smtClean="0"/>
              <a:t>2010</a:t>
            </a:r>
            <a:endParaRPr lang="es-PE" sz="1400" b="1" dirty="0"/>
          </a:p>
        </p:txBody>
      </p:sp>
      <p:sp>
        <p:nvSpPr>
          <p:cNvPr id="5" name="4 CuadroTexto"/>
          <p:cNvSpPr txBox="1"/>
          <p:nvPr/>
        </p:nvSpPr>
        <p:spPr>
          <a:xfrm>
            <a:off x="213755" y="3881509"/>
            <a:ext cx="961902" cy="307777"/>
          </a:xfrm>
          <a:prstGeom prst="rect">
            <a:avLst/>
          </a:prstGeom>
          <a:noFill/>
        </p:spPr>
        <p:txBody>
          <a:bodyPr wrap="square" rtlCol="0">
            <a:spAutoFit/>
          </a:bodyPr>
          <a:lstStyle/>
          <a:p>
            <a:r>
              <a:rPr lang="es-PE" sz="1400" b="1" dirty="0" smtClean="0"/>
              <a:t>2010</a:t>
            </a:r>
            <a:endParaRPr lang="es-PE" sz="1400" b="1"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2738" y="1148695"/>
            <a:ext cx="4144490" cy="257978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CuadroTexto"/>
          <p:cNvSpPr txBox="1"/>
          <p:nvPr/>
        </p:nvSpPr>
        <p:spPr>
          <a:xfrm>
            <a:off x="213755" y="1090567"/>
            <a:ext cx="961902" cy="307777"/>
          </a:xfrm>
          <a:prstGeom prst="rect">
            <a:avLst/>
          </a:prstGeom>
          <a:noFill/>
        </p:spPr>
        <p:txBody>
          <a:bodyPr wrap="square" rtlCol="0">
            <a:spAutoFit/>
          </a:bodyPr>
          <a:lstStyle/>
          <a:p>
            <a:r>
              <a:rPr lang="es-PE" sz="1400" b="1" dirty="0" smtClean="0"/>
              <a:t>2000</a:t>
            </a:r>
            <a:endParaRPr lang="es-PE" sz="1400" b="1" dirty="0"/>
          </a:p>
        </p:txBody>
      </p:sp>
      <p:sp>
        <p:nvSpPr>
          <p:cNvPr id="12" name="11 CuadroTexto"/>
          <p:cNvSpPr txBox="1"/>
          <p:nvPr/>
        </p:nvSpPr>
        <p:spPr>
          <a:xfrm>
            <a:off x="3420094" y="3389927"/>
            <a:ext cx="1262075" cy="307777"/>
          </a:xfrm>
          <a:prstGeom prst="rect">
            <a:avLst/>
          </a:prstGeom>
          <a:solidFill>
            <a:srgbClr val="FFFF00"/>
          </a:solidFill>
        </p:spPr>
        <p:txBody>
          <a:bodyPr wrap="square" rtlCol="0">
            <a:spAutoFit/>
          </a:bodyPr>
          <a:lstStyle/>
          <a:p>
            <a:pPr algn="ctr"/>
            <a:r>
              <a:rPr lang="es-PE" sz="1400" b="1" dirty="0" smtClean="0"/>
              <a:t>162 destinos</a:t>
            </a:r>
            <a:endParaRPr lang="es-PE" sz="1400" b="1" dirty="0"/>
          </a:p>
        </p:txBody>
      </p:sp>
      <p:sp>
        <p:nvSpPr>
          <p:cNvPr id="13" name="12 Rectángulo"/>
          <p:cNvSpPr/>
          <p:nvPr/>
        </p:nvSpPr>
        <p:spPr>
          <a:xfrm>
            <a:off x="3331958" y="2284700"/>
            <a:ext cx="754083" cy="4941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Rectángulo"/>
          <p:cNvSpPr/>
          <p:nvPr/>
        </p:nvSpPr>
        <p:spPr>
          <a:xfrm>
            <a:off x="3141094" y="4641535"/>
            <a:ext cx="760021" cy="475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6" name="15 Conector recto"/>
          <p:cNvCxnSpPr/>
          <p:nvPr/>
        </p:nvCxnSpPr>
        <p:spPr>
          <a:xfrm>
            <a:off x="4548249" y="2466448"/>
            <a:ext cx="0" cy="2390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4174177" y="2466448"/>
            <a:ext cx="374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4174177" y="4857007"/>
            <a:ext cx="374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213756" y="685336"/>
            <a:ext cx="4147458" cy="338554"/>
          </a:xfrm>
          <a:prstGeom prst="rect">
            <a:avLst/>
          </a:prstGeom>
          <a:noFill/>
        </p:spPr>
        <p:txBody>
          <a:bodyPr wrap="square" rtlCol="0">
            <a:spAutoFit/>
          </a:bodyPr>
          <a:lstStyle/>
          <a:p>
            <a:r>
              <a:rPr lang="es-PE" sz="1600" b="1" dirty="0" smtClean="0">
                <a:solidFill>
                  <a:srgbClr val="002060"/>
                </a:solidFill>
              </a:rPr>
              <a:t>Exportaciones: Principales destinos</a:t>
            </a:r>
            <a:endParaRPr lang="es-PE" sz="1600" b="1" dirty="0">
              <a:solidFill>
                <a:srgbClr val="002060"/>
              </a:solidFill>
            </a:endParaRP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63787" y="928052"/>
            <a:ext cx="4296648" cy="2733675"/>
          </a:xfrm>
          <a:prstGeom prst="rect">
            <a:avLst/>
          </a:prstGeom>
          <a:noFill/>
          <a:ln>
            <a:noFill/>
          </a:ln>
          <a:effectLst>
            <a:outerShdw dist="35921" dir="2700000" algn="ctr" rotWithShape="0">
              <a:schemeClr val="bg1">
                <a:lumMod val="8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21 Rectángulo"/>
          <p:cNvSpPr/>
          <p:nvPr/>
        </p:nvSpPr>
        <p:spPr>
          <a:xfrm>
            <a:off x="8288977" y="2648197"/>
            <a:ext cx="451262" cy="486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Rectángulo"/>
          <p:cNvSpPr/>
          <p:nvPr/>
        </p:nvSpPr>
        <p:spPr>
          <a:xfrm>
            <a:off x="8609610" y="4857007"/>
            <a:ext cx="581891" cy="641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5" name="24 Conector recto"/>
          <p:cNvCxnSpPr/>
          <p:nvPr/>
        </p:nvCxnSpPr>
        <p:spPr>
          <a:xfrm>
            <a:off x="9630888" y="2891641"/>
            <a:ext cx="11876" cy="2428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H="1">
            <a:off x="8900555" y="2891641"/>
            <a:ext cx="7422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9271659" y="5320145"/>
            <a:ext cx="3592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5044043" y="647606"/>
            <a:ext cx="4147458" cy="338554"/>
          </a:xfrm>
          <a:prstGeom prst="rect">
            <a:avLst/>
          </a:prstGeom>
          <a:noFill/>
        </p:spPr>
        <p:txBody>
          <a:bodyPr wrap="square" rtlCol="0">
            <a:spAutoFit/>
          </a:bodyPr>
          <a:lstStyle/>
          <a:p>
            <a:r>
              <a:rPr lang="es-PE" sz="1600" b="1" dirty="0" smtClean="0">
                <a:solidFill>
                  <a:srgbClr val="002060"/>
                </a:solidFill>
              </a:rPr>
              <a:t>Importaciones: Principales Mercados</a:t>
            </a:r>
            <a:endParaRPr lang="es-PE" sz="1600" b="1" dirty="0">
              <a:solidFill>
                <a:srgbClr val="002060"/>
              </a:solidFill>
            </a:endParaRPr>
          </a:p>
        </p:txBody>
      </p:sp>
      <p:sp>
        <p:nvSpPr>
          <p:cNvPr id="36" name="35 CuadroTexto"/>
          <p:cNvSpPr txBox="1"/>
          <p:nvPr/>
        </p:nvSpPr>
        <p:spPr>
          <a:xfrm>
            <a:off x="5189517" y="1148695"/>
            <a:ext cx="961902" cy="307777"/>
          </a:xfrm>
          <a:prstGeom prst="rect">
            <a:avLst/>
          </a:prstGeom>
          <a:noFill/>
        </p:spPr>
        <p:txBody>
          <a:bodyPr wrap="square" rtlCol="0">
            <a:spAutoFit/>
          </a:bodyPr>
          <a:lstStyle/>
          <a:p>
            <a:r>
              <a:rPr lang="es-PE" sz="1400" b="1" dirty="0" smtClean="0"/>
              <a:t>2000</a:t>
            </a:r>
            <a:endParaRPr lang="es-PE" sz="1400" b="1" dirty="0"/>
          </a:p>
        </p:txBody>
      </p:sp>
      <p:sp>
        <p:nvSpPr>
          <p:cNvPr id="38" name="37 CuadroTexto"/>
          <p:cNvSpPr txBox="1"/>
          <p:nvPr/>
        </p:nvSpPr>
        <p:spPr>
          <a:xfrm>
            <a:off x="7986156" y="3357430"/>
            <a:ext cx="1508166" cy="307777"/>
          </a:xfrm>
          <a:prstGeom prst="rect">
            <a:avLst/>
          </a:prstGeom>
          <a:solidFill>
            <a:srgbClr val="FFFF00"/>
          </a:solidFill>
        </p:spPr>
        <p:txBody>
          <a:bodyPr wrap="square" rtlCol="0">
            <a:spAutoFit/>
          </a:bodyPr>
          <a:lstStyle/>
          <a:p>
            <a:pPr algn="ctr"/>
            <a:r>
              <a:rPr lang="es-PE" sz="1400" b="1" dirty="0" smtClean="0"/>
              <a:t>177 mercados</a:t>
            </a:r>
            <a:endParaRPr lang="es-PE" sz="1400" b="1" dirty="0"/>
          </a:p>
        </p:txBody>
      </p:sp>
      <p:sp>
        <p:nvSpPr>
          <p:cNvPr id="31" name="30 Redondear rectángulo de esquina diagonal"/>
          <p:cNvSpPr/>
          <p:nvPr/>
        </p:nvSpPr>
        <p:spPr>
          <a:xfrm>
            <a:off x="3734717" y="5188942"/>
            <a:ext cx="1905918" cy="82535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b="1" dirty="0" smtClean="0"/>
              <a:t>En 2011, China es nuestro principal destino de exportación (16% total)</a:t>
            </a:r>
            <a:endParaRPr lang="es-ES" sz="1300" b="1" dirty="0"/>
          </a:p>
        </p:txBody>
      </p:sp>
    </p:spTree>
    <p:extLst>
      <p:ext uri="{BB962C8B-B14F-4D97-AF65-F5344CB8AC3E}">
        <p14:creationId xmlns:p14="http://schemas.microsoft.com/office/powerpoint/2010/main" xmlns="" val="240583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088076" y="1686003"/>
            <a:ext cx="7257429" cy="4440684"/>
          </a:xfrm>
          <a:prstGeom prst="rect">
            <a:avLst/>
          </a:prstGeom>
          <a:noFill/>
          <a:ln w="9525">
            <a:noFill/>
            <a:miter lim="800000"/>
            <a:headEnd/>
            <a:tailEnd/>
          </a:ln>
          <a:effectLst/>
        </p:spPr>
      </p:pic>
      <p:cxnSp>
        <p:nvCxnSpPr>
          <p:cNvPr id="24" name="23 Conector recto"/>
          <p:cNvCxnSpPr/>
          <p:nvPr/>
        </p:nvCxnSpPr>
        <p:spPr>
          <a:xfrm rot="5400000">
            <a:off x="4803648" y="3767328"/>
            <a:ext cx="3377184" cy="121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05AED5DA-E6B0-4CF8-8611-49049BCCA9B4}" type="slidenum">
              <a:rPr lang="es-ES" smtClean="0"/>
              <a:pPr>
                <a:defRPr/>
              </a:pPr>
              <a:t>8</a:t>
            </a:fld>
            <a:endParaRPr lang="es-ES"/>
          </a:p>
        </p:txBody>
      </p:sp>
      <p:sp>
        <p:nvSpPr>
          <p:cNvPr id="4" name="Rectangle 15"/>
          <p:cNvSpPr>
            <a:spLocks noChangeArrowheads="1"/>
          </p:cNvSpPr>
          <p:nvPr/>
        </p:nvSpPr>
        <p:spPr bwMode="auto">
          <a:xfrm>
            <a:off x="0" y="419197"/>
            <a:ext cx="9906000" cy="648072"/>
          </a:xfrm>
          <a:prstGeom prst="rect">
            <a:avLst/>
          </a:prstGeom>
          <a:noFill/>
          <a:ln w="9525">
            <a:noFill/>
            <a:miter lim="800000"/>
            <a:headEnd/>
            <a:tailEnd/>
          </a:ln>
        </p:spPr>
        <p:txBody>
          <a:bodyPr anchor="ctr"/>
          <a:lstStyle/>
          <a:p>
            <a:pPr marL="88900" algn="ctr">
              <a:buClr>
                <a:srgbClr val="02367A"/>
              </a:buClr>
              <a:buSzPct val="80000"/>
              <a:defRPr/>
            </a:pPr>
            <a:r>
              <a:rPr lang="es-ES" sz="2200" b="1" dirty="0" smtClean="0">
                <a:solidFill>
                  <a:srgbClr val="C00000"/>
                </a:solidFill>
                <a:latin typeface="Tahoma" pitchFamily="34" charset="0"/>
              </a:rPr>
              <a:t>Las exportaciones no tradicionales crecen más rápido que las tradicionales</a:t>
            </a:r>
            <a:endParaRPr lang="es-ES" sz="2200" b="1" dirty="0">
              <a:solidFill>
                <a:srgbClr val="C00000"/>
              </a:solidFill>
              <a:latin typeface="Tahoma" pitchFamily="34" charset="0"/>
            </a:endParaRPr>
          </a:p>
        </p:txBody>
      </p:sp>
      <p:sp>
        <p:nvSpPr>
          <p:cNvPr id="5" name="4 CuadroTexto"/>
          <p:cNvSpPr txBox="1"/>
          <p:nvPr/>
        </p:nvSpPr>
        <p:spPr>
          <a:xfrm>
            <a:off x="1461568" y="6126687"/>
            <a:ext cx="4476997" cy="246221"/>
          </a:xfrm>
          <a:prstGeom prst="rect">
            <a:avLst/>
          </a:prstGeom>
          <a:noFill/>
        </p:spPr>
        <p:txBody>
          <a:bodyPr wrap="square" rtlCol="0">
            <a:spAutoFit/>
          </a:bodyPr>
          <a:lstStyle/>
          <a:p>
            <a:r>
              <a:rPr lang="es-ES" sz="1000" dirty="0" smtClean="0"/>
              <a:t>Fuente: BCRP</a:t>
            </a:r>
            <a:endParaRPr lang="es-ES" sz="1000" dirty="0"/>
          </a:p>
        </p:txBody>
      </p:sp>
      <p:sp>
        <p:nvSpPr>
          <p:cNvPr id="6" name="5 CuadroTexto"/>
          <p:cNvSpPr txBox="1"/>
          <p:nvPr/>
        </p:nvSpPr>
        <p:spPr>
          <a:xfrm>
            <a:off x="3287468" y="1324314"/>
            <a:ext cx="3443843" cy="584775"/>
          </a:xfrm>
          <a:prstGeom prst="rect">
            <a:avLst/>
          </a:prstGeom>
          <a:noFill/>
        </p:spPr>
        <p:txBody>
          <a:bodyPr wrap="square" rtlCol="0">
            <a:spAutoFit/>
          </a:bodyPr>
          <a:lstStyle/>
          <a:p>
            <a:pPr algn="ctr"/>
            <a:r>
              <a:rPr lang="es-PE" sz="1600" b="1" dirty="0" smtClean="0">
                <a:solidFill>
                  <a:srgbClr val="002060"/>
                </a:solidFill>
              </a:rPr>
              <a:t>Volumen de Exportaciones</a:t>
            </a:r>
            <a:br>
              <a:rPr lang="es-PE" sz="1600" b="1" dirty="0" smtClean="0">
                <a:solidFill>
                  <a:srgbClr val="002060"/>
                </a:solidFill>
              </a:rPr>
            </a:br>
            <a:r>
              <a:rPr lang="es-PE" sz="1600" b="1" dirty="0" smtClean="0">
                <a:solidFill>
                  <a:srgbClr val="002060"/>
                </a:solidFill>
              </a:rPr>
              <a:t>(Índice 2001 = 100)</a:t>
            </a:r>
            <a:endParaRPr lang="es-PE" sz="1600" b="1" dirty="0">
              <a:solidFill>
                <a:srgbClr val="002060"/>
              </a:solidFill>
            </a:endParaRPr>
          </a:p>
        </p:txBody>
      </p:sp>
      <p:sp>
        <p:nvSpPr>
          <p:cNvPr id="16" name="15 Elipse"/>
          <p:cNvSpPr/>
          <p:nvPr/>
        </p:nvSpPr>
        <p:spPr>
          <a:xfrm>
            <a:off x="1461568" y="4705812"/>
            <a:ext cx="837282" cy="3966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solidFill>
                  <a:schemeClr val="tx1"/>
                </a:solidFill>
              </a:rPr>
              <a:t>100</a:t>
            </a:r>
            <a:endParaRPr lang="es-ES" sz="1400" b="1" dirty="0">
              <a:solidFill>
                <a:schemeClr val="tx1"/>
              </a:solidFill>
            </a:endParaRPr>
          </a:p>
        </p:txBody>
      </p:sp>
      <p:sp>
        <p:nvSpPr>
          <p:cNvPr id="21" name="20 Elipse"/>
          <p:cNvSpPr/>
          <p:nvPr/>
        </p:nvSpPr>
        <p:spPr>
          <a:xfrm>
            <a:off x="7686386" y="1909089"/>
            <a:ext cx="837282" cy="39660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solidFill>
                  <a:schemeClr val="bg1"/>
                </a:solidFill>
              </a:rPr>
              <a:t>320</a:t>
            </a:r>
            <a:endParaRPr lang="es-ES" sz="1400" b="1" dirty="0">
              <a:solidFill>
                <a:schemeClr val="bg1"/>
              </a:solidFill>
            </a:endParaRPr>
          </a:p>
        </p:txBody>
      </p:sp>
      <p:sp>
        <p:nvSpPr>
          <p:cNvPr id="22" name="21 Elipse"/>
          <p:cNvSpPr/>
          <p:nvPr/>
        </p:nvSpPr>
        <p:spPr>
          <a:xfrm>
            <a:off x="7712144" y="3261216"/>
            <a:ext cx="837282" cy="3966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solidFill>
                  <a:schemeClr val="bg1"/>
                </a:solidFill>
              </a:rPr>
              <a:t>205</a:t>
            </a:r>
            <a:endParaRPr lang="es-ES" sz="1400" b="1" dirty="0">
              <a:solidFill>
                <a:schemeClr val="bg1"/>
              </a:solidFill>
            </a:endParaRPr>
          </a:p>
        </p:txBody>
      </p:sp>
      <p:sp>
        <p:nvSpPr>
          <p:cNvPr id="19" name="18 Elipse"/>
          <p:cNvSpPr/>
          <p:nvPr/>
        </p:nvSpPr>
        <p:spPr>
          <a:xfrm>
            <a:off x="6048830" y="4180414"/>
            <a:ext cx="837282" cy="3966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solidFill>
                  <a:schemeClr val="bg1"/>
                </a:solidFill>
              </a:rPr>
              <a:t>170</a:t>
            </a:r>
            <a:endParaRPr lang="es-ES" sz="1400" b="1" dirty="0">
              <a:solidFill>
                <a:schemeClr val="bg1"/>
              </a:solidFill>
            </a:endParaRPr>
          </a:p>
        </p:txBody>
      </p:sp>
      <p:sp>
        <p:nvSpPr>
          <p:cNvPr id="20" name="19 Elipse"/>
          <p:cNvSpPr/>
          <p:nvPr/>
        </p:nvSpPr>
        <p:spPr>
          <a:xfrm>
            <a:off x="5995166" y="2761576"/>
            <a:ext cx="837282" cy="39660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solidFill>
                  <a:schemeClr val="bg1"/>
                </a:solidFill>
              </a:rPr>
              <a:t>240</a:t>
            </a:r>
            <a:endParaRPr lang="es-ES" sz="14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1276350" y="1762125"/>
            <a:ext cx="1606550" cy="235426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3F3F3F">
                  <a:gamma/>
                  <a:shade val="0"/>
                  <a:invGamma/>
                </a:srgbClr>
              </a:gs>
              <a:gs pos="100000">
                <a:srgbClr val="3F3F3F"/>
              </a:gs>
            </a:gsLst>
            <a:lin ang="0" scaled="1"/>
          </a:gradFill>
          <a:ln w="9525">
            <a:solidFill>
              <a:schemeClr val="bg1"/>
            </a:solidFill>
            <a:round/>
            <a:headEnd/>
            <a:tailEnd/>
          </a:ln>
        </p:spPr>
        <p:txBody>
          <a:bodyPr/>
          <a:lstStyle/>
          <a:p>
            <a:endParaRPr lang="es-ES"/>
          </a:p>
        </p:txBody>
      </p:sp>
      <p:grpSp>
        <p:nvGrpSpPr>
          <p:cNvPr id="3" name="Group 3"/>
          <p:cNvGrpSpPr>
            <a:grpSpLocks/>
          </p:cNvGrpSpPr>
          <p:nvPr/>
        </p:nvGrpSpPr>
        <p:grpSpPr bwMode="auto">
          <a:xfrm>
            <a:off x="1276350" y="1804988"/>
            <a:ext cx="2420938" cy="3279775"/>
            <a:chOff x="1439" y="1137"/>
            <a:chExt cx="1525" cy="2066"/>
          </a:xfrm>
          <a:solidFill>
            <a:srgbClr val="FFFF00"/>
          </a:solidFill>
        </p:grpSpPr>
        <p:sp>
          <p:nvSpPr>
            <p:cNvPr id="4" name="Freeform 4"/>
            <p:cNvSpPr>
              <a:spLocks/>
            </p:cNvSpPr>
            <p:nvPr/>
          </p:nvSpPr>
          <p:spPr bwMode="auto">
            <a:xfrm flipH="1" flipV="1">
              <a:off x="1449" y="1720"/>
              <a:ext cx="1012" cy="1483"/>
            </a:xfrm>
            <a:custGeom>
              <a:avLst/>
              <a:gdLst/>
              <a:ahLst/>
              <a:cxnLst>
                <a:cxn ang="0">
                  <a:pos x="0" y="542"/>
                </a:cxn>
                <a:cxn ang="0">
                  <a:pos x="513" y="1058"/>
                </a:cxn>
                <a:cxn ang="0">
                  <a:pos x="1012" y="1463"/>
                </a:cxn>
                <a:cxn ang="0">
                  <a:pos x="653" y="938"/>
                </a:cxn>
                <a:cxn ang="0">
                  <a:pos x="318" y="615"/>
                </a:cxn>
                <a:cxn ang="0">
                  <a:pos x="541" y="251"/>
                </a:cxn>
                <a:cxn ang="0">
                  <a:pos x="454" y="27"/>
                </a:cxn>
                <a:cxn ang="0">
                  <a:pos x="0" y="542"/>
                </a:cxn>
              </a:cxnLst>
              <a:rect l="0" t="0" r="r" b="b"/>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pFill/>
            <a:ln w="9525">
              <a:solidFill>
                <a:schemeClr val="bg1"/>
              </a:solidFill>
              <a:round/>
              <a:headEnd/>
              <a:tailEnd/>
            </a:ln>
          </p:spPr>
          <p:txBody>
            <a:bodyPr/>
            <a:lstStyle/>
            <a:p>
              <a:endParaRPr lang="es-ES"/>
            </a:p>
          </p:txBody>
        </p:sp>
        <p:sp>
          <p:nvSpPr>
            <p:cNvPr id="5" name="Freeform 5"/>
            <p:cNvSpPr>
              <a:spLocks/>
            </p:cNvSpPr>
            <p:nvPr/>
          </p:nvSpPr>
          <p:spPr bwMode="auto">
            <a:xfrm>
              <a:off x="1439" y="1137"/>
              <a:ext cx="1525" cy="204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pFill/>
            <a:ln w="3175">
              <a:solidFill>
                <a:schemeClr val="bg1"/>
              </a:solidFill>
              <a:miter lim="800000"/>
              <a:headEnd/>
              <a:tailEnd/>
            </a:ln>
          </p:spPr>
          <p:txBody>
            <a:bodyPr/>
            <a:lstStyle/>
            <a:p>
              <a:pPr>
                <a:defRPr/>
              </a:pPr>
              <a:endParaRPr lang="en-US">
                <a:latin typeface="Arial" charset="0"/>
                <a:cs typeface="Arial" charset="0"/>
              </a:endParaRPr>
            </a:p>
          </p:txBody>
        </p:sp>
      </p:grpSp>
      <p:pic>
        <p:nvPicPr>
          <p:cNvPr id="6" name="Picture 2"/>
          <p:cNvPicPr>
            <a:picLocks noChangeAspect="1" noChangeArrowheads="1"/>
          </p:cNvPicPr>
          <p:nvPr/>
        </p:nvPicPr>
        <p:blipFill>
          <a:blip r:embed="rId3" cstate="print">
            <a:lum bright="24000"/>
          </a:blip>
          <a:srcRect/>
          <a:stretch>
            <a:fillRect/>
          </a:stretch>
        </p:blipFill>
        <p:spPr bwMode="auto">
          <a:xfrm>
            <a:off x="-33338" y="4905375"/>
            <a:ext cx="4391026" cy="714375"/>
          </a:xfrm>
          <a:prstGeom prst="rect">
            <a:avLst/>
          </a:prstGeom>
          <a:noFill/>
          <a:ln w="9525">
            <a:noFill/>
            <a:miter lim="800000"/>
            <a:headEnd/>
            <a:tailEnd/>
          </a:ln>
        </p:spPr>
      </p:pic>
      <p:sp>
        <p:nvSpPr>
          <p:cNvPr id="7" name="Freeform 4"/>
          <p:cNvSpPr>
            <a:spLocks/>
          </p:cNvSpPr>
          <p:nvPr/>
        </p:nvSpPr>
        <p:spPr bwMode="auto">
          <a:xfrm>
            <a:off x="477838" y="1804988"/>
            <a:ext cx="2420937" cy="323850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solidFill>
            <a:schemeClr val="accent6">
              <a:lumMod val="75000"/>
            </a:schemeClr>
          </a:solidFill>
          <a:ln w="3175" algn="ctr">
            <a:solidFill>
              <a:schemeClr val="bg1"/>
            </a:solidFill>
            <a:miter lim="800000"/>
            <a:headEnd/>
            <a:tailEnd/>
          </a:ln>
          <a:effectLst/>
        </p:spPr>
        <p:txBody>
          <a:bodyPr/>
          <a:lstStyle/>
          <a:p>
            <a:endParaRPr lang="en-GB"/>
          </a:p>
        </p:txBody>
      </p:sp>
      <p:pic>
        <p:nvPicPr>
          <p:cNvPr id="8" name="Picture 2"/>
          <p:cNvPicPr>
            <a:picLocks noChangeAspect="1" noChangeArrowheads="1"/>
          </p:cNvPicPr>
          <p:nvPr/>
        </p:nvPicPr>
        <p:blipFill>
          <a:blip r:embed="rId3" cstate="print">
            <a:lum bright="24000"/>
          </a:blip>
          <a:srcRect/>
          <a:stretch>
            <a:fillRect/>
          </a:stretch>
        </p:blipFill>
        <p:spPr bwMode="auto">
          <a:xfrm>
            <a:off x="-33338" y="4905375"/>
            <a:ext cx="4391026" cy="714375"/>
          </a:xfrm>
          <a:prstGeom prst="rect">
            <a:avLst/>
          </a:prstGeom>
          <a:noFill/>
          <a:ln w="9525">
            <a:noFill/>
            <a:miter lim="800000"/>
            <a:headEnd/>
            <a:tailEnd/>
          </a:ln>
        </p:spPr>
      </p:pic>
      <p:sp>
        <p:nvSpPr>
          <p:cNvPr id="13" name="12 Rectángulo"/>
          <p:cNvSpPr/>
          <p:nvPr/>
        </p:nvSpPr>
        <p:spPr>
          <a:xfrm>
            <a:off x="1695433" y="368592"/>
            <a:ext cx="7850504" cy="769441"/>
          </a:xfrm>
          <a:prstGeom prst="rect">
            <a:avLst/>
          </a:prstGeom>
        </p:spPr>
        <p:txBody>
          <a:bodyPr wrap="square">
            <a:spAutoFit/>
          </a:bodyPr>
          <a:lstStyle/>
          <a:p>
            <a:pPr algn="r"/>
            <a:r>
              <a:rPr lang="es-ES" sz="2200" b="1" dirty="0" smtClean="0">
                <a:solidFill>
                  <a:srgbClr val="C00000"/>
                </a:solidFill>
                <a:latin typeface="Tahoma" pitchFamily="34" charset="0"/>
                <a:ea typeface="Tahoma" pitchFamily="34" charset="0"/>
                <a:cs typeface="Tahoma" pitchFamily="34" charset="0"/>
              </a:rPr>
              <a:t>Retos pendientes: Aprovechamiento de los Acuerdos y fortalecimiento de la agenda pendiente</a:t>
            </a:r>
            <a:endParaRPr lang="es-ES" sz="2200" b="1" dirty="0">
              <a:solidFill>
                <a:srgbClr val="C00000"/>
              </a:solidFill>
              <a:latin typeface="Tahoma" pitchFamily="34" charset="0"/>
              <a:ea typeface="Tahoma" pitchFamily="34" charset="0"/>
              <a:cs typeface="Tahoma" pitchFamily="34" charset="0"/>
            </a:endParaRPr>
          </a:p>
        </p:txBody>
      </p:sp>
      <p:sp>
        <p:nvSpPr>
          <p:cNvPr id="14" name="Line 5"/>
          <p:cNvSpPr>
            <a:spLocks noChangeShapeType="1"/>
          </p:cNvSpPr>
          <p:nvPr/>
        </p:nvSpPr>
        <p:spPr bwMode="auto">
          <a:xfrm>
            <a:off x="2678224" y="2392363"/>
            <a:ext cx="4356000" cy="0"/>
          </a:xfrm>
          <a:prstGeom prst="line">
            <a:avLst/>
          </a:prstGeom>
          <a:noFill/>
          <a:ln w="12700">
            <a:solidFill>
              <a:srgbClr val="777777"/>
            </a:solidFill>
            <a:prstDash val="sysDot"/>
            <a:round/>
            <a:headEnd/>
            <a:tailEnd/>
          </a:ln>
        </p:spPr>
        <p:txBody>
          <a:bodyPr/>
          <a:lstStyle/>
          <a:p>
            <a:endParaRPr lang="es-ES" sz="1400" b="1"/>
          </a:p>
        </p:txBody>
      </p:sp>
      <p:sp>
        <p:nvSpPr>
          <p:cNvPr id="15" name="Line 6"/>
          <p:cNvSpPr>
            <a:spLocks noChangeShapeType="1"/>
          </p:cNvSpPr>
          <p:nvPr/>
        </p:nvSpPr>
        <p:spPr bwMode="auto">
          <a:xfrm>
            <a:off x="2678224" y="3184525"/>
            <a:ext cx="4356000" cy="0"/>
          </a:xfrm>
          <a:prstGeom prst="line">
            <a:avLst/>
          </a:prstGeom>
          <a:noFill/>
          <a:ln w="12700">
            <a:solidFill>
              <a:srgbClr val="777777"/>
            </a:solidFill>
            <a:prstDash val="sysDot"/>
            <a:round/>
            <a:headEnd/>
            <a:tailEnd/>
          </a:ln>
        </p:spPr>
        <p:txBody>
          <a:bodyPr/>
          <a:lstStyle/>
          <a:p>
            <a:endParaRPr lang="es-ES" sz="1400" b="1"/>
          </a:p>
        </p:txBody>
      </p:sp>
      <p:sp>
        <p:nvSpPr>
          <p:cNvPr id="16" name="Line 7"/>
          <p:cNvSpPr>
            <a:spLocks noChangeShapeType="1"/>
          </p:cNvSpPr>
          <p:nvPr/>
        </p:nvSpPr>
        <p:spPr bwMode="auto">
          <a:xfrm>
            <a:off x="2678224" y="3976688"/>
            <a:ext cx="4356000" cy="0"/>
          </a:xfrm>
          <a:prstGeom prst="line">
            <a:avLst/>
          </a:prstGeom>
          <a:noFill/>
          <a:ln w="12700">
            <a:solidFill>
              <a:srgbClr val="777777"/>
            </a:solidFill>
            <a:prstDash val="sysDot"/>
            <a:round/>
            <a:headEnd/>
            <a:tailEnd/>
          </a:ln>
        </p:spPr>
        <p:txBody>
          <a:bodyPr/>
          <a:lstStyle/>
          <a:p>
            <a:endParaRPr lang="es-ES" sz="1400" b="1"/>
          </a:p>
        </p:txBody>
      </p:sp>
      <p:sp>
        <p:nvSpPr>
          <p:cNvPr id="17" name="Line 8"/>
          <p:cNvSpPr>
            <a:spLocks noChangeShapeType="1"/>
          </p:cNvSpPr>
          <p:nvPr/>
        </p:nvSpPr>
        <p:spPr bwMode="auto">
          <a:xfrm>
            <a:off x="2678224" y="4768850"/>
            <a:ext cx="4356000" cy="0"/>
          </a:xfrm>
          <a:prstGeom prst="line">
            <a:avLst/>
          </a:prstGeom>
          <a:noFill/>
          <a:ln w="12700">
            <a:solidFill>
              <a:srgbClr val="777777"/>
            </a:solidFill>
            <a:prstDash val="sysDot"/>
            <a:round/>
            <a:headEnd/>
            <a:tailEnd/>
          </a:ln>
        </p:spPr>
        <p:txBody>
          <a:bodyPr/>
          <a:lstStyle/>
          <a:p>
            <a:endParaRPr lang="es-ES" sz="1400" b="1"/>
          </a:p>
        </p:txBody>
      </p:sp>
      <p:sp>
        <p:nvSpPr>
          <p:cNvPr id="18" name="Line 9"/>
          <p:cNvSpPr>
            <a:spLocks noChangeShapeType="1"/>
          </p:cNvSpPr>
          <p:nvPr/>
        </p:nvSpPr>
        <p:spPr bwMode="auto">
          <a:xfrm>
            <a:off x="2678224" y="1600200"/>
            <a:ext cx="4356000" cy="0"/>
          </a:xfrm>
          <a:prstGeom prst="line">
            <a:avLst/>
          </a:prstGeom>
          <a:noFill/>
          <a:ln w="12700">
            <a:solidFill>
              <a:schemeClr val="bg1">
                <a:lumMod val="50000"/>
              </a:schemeClr>
            </a:solidFill>
            <a:prstDash val="sysDot"/>
            <a:round/>
            <a:headEnd/>
            <a:tailEnd/>
          </a:ln>
        </p:spPr>
        <p:txBody>
          <a:bodyPr/>
          <a:lstStyle/>
          <a:p>
            <a:endParaRPr lang="es-ES" sz="1400" b="1"/>
          </a:p>
        </p:txBody>
      </p:sp>
      <p:sp>
        <p:nvSpPr>
          <p:cNvPr id="19" name="Line 10"/>
          <p:cNvSpPr>
            <a:spLocks noChangeShapeType="1"/>
          </p:cNvSpPr>
          <p:nvPr/>
        </p:nvSpPr>
        <p:spPr bwMode="auto">
          <a:xfrm>
            <a:off x="2678224" y="5561013"/>
            <a:ext cx="4356000" cy="0"/>
          </a:xfrm>
          <a:prstGeom prst="line">
            <a:avLst/>
          </a:prstGeom>
          <a:noFill/>
          <a:ln w="12700">
            <a:solidFill>
              <a:srgbClr val="777777"/>
            </a:solidFill>
            <a:prstDash val="sysDot"/>
            <a:round/>
            <a:headEnd/>
            <a:tailEnd/>
          </a:ln>
        </p:spPr>
        <p:txBody>
          <a:bodyPr/>
          <a:lstStyle/>
          <a:p>
            <a:endParaRPr lang="es-ES" sz="1400" b="1"/>
          </a:p>
        </p:txBody>
      </p:sp>
      <p:sp>
        <p:nvSpPr>
          <p:cNvPr id="20" name="Rectangle 13"/>
          <p:cNvSpPr>
            <a:spLocks noChangeArrowheads="1"/>
          </p:cNvSpPr>
          <p:nvPr/>
        </p:nvSpPr>
        <p:spPr bwMode="gray">
          <a:xfrm>
            <a:off x="700064" y="3692528"/>
            <a:ext cx="1971675" cy="369888"/>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solidFill>
                  <a:schemeClr val="bg1">
                    <a:lumMod val="95000"/>
                  </a:schemeClr>
                </a:solidFill>
              </a:rPr>
              <a:t>Mercados</a:t>
            </a:r>
            <a:endParaRPr lang="en-GB" b="1" dirty="0" smtClean="0">
              <a:solidFill>
                <a:schemeClr val="bg1">
                  <a:lumMod val="95000"/>
                </a:schemeClr>
              </a:solidFill>
            </a:endParaRPr>
          </a:p>
          <a:p>
            <a:pPr algn="ctr" defTabSz="801688" eaLnBrk="0" hangingPunct="0"/>
            <a:r>
              <a:rPr lang="en-GB" b="1" dirty="0" err="1" smtClean="0">
                <a:solidFill>
                  <a:schemeClr val="bg1">
                    <a:lumMod val="95000"/>
                  </a:schemeClr>
                </a:solidFill>
              </a:rPr>
              <a:t>Internacionales</a:t>
            </a:r>
            <a:endParaRPr lang="en-GB" b="1" dirty="0">
              <a:solidFill>
                <a:schemeClr val="bg1">
                  <a:lumMod val="95000"/>
                </a:schemeClr>
              </a:solidFill>
            </a:endParaRPr>
          </a:p>
        </p:txBody>
      </p:sp>
      <p:sp>
        <p:nvSpPr>
          <p:cNvPr id="21" name="Rectangle 13"/>
          <p:cNvSpPr>
            <a:spLocks noChangeArrowheads="1"/>
          </p:cNvSpPr>
          <p:nvPr/>
        </p:nvSpPr>
        <p:spPr bwMode="gray">
          <a:xfrm>
            <a:off x="1695432" y="2697161"/>
            <a:ext cx="1695450" cy="369887"/>
          </a:xfrm>
          <a:prstGeom prst="rect">
            <a:avLst/>
          </a:prstGeom>
          <a:noFill/>
          <a:ln w="12700">
            <a:noFill/>
            <a:miter lim="800000"/>
            <a:headEnd/>
            <a:tailEnd/>
          </a:ln>
          <a:effectLst/>
        </p:spPr>
        <p:txBody>
          <a:bodyPr lIns="0" tIns="0" rIns="0" bIns="0" anchor="ctr"/>
          <a:lstStyle/>
          <a:p>
            <a:pPr algn="ctr" defTabSz="801688" eaLnBrk="0" hangingPunct="0"/>
            <a:r>
              <a:rPr lang="en-GB" b="1" dirty="0" err="1" smtClean="0"/>
              <a:t>Oferta</a:t>
            </a:r>
            <a:r>
              <a:rPr lang="en-GB" b="1" dirty="0" smtClean="0"/>
              <a:t> </a:t>
            </a:r>
          </a:p>
          <a:p>
            <a:pPr algn="ctr" defTabSz="801688" eaLnBrk="0" hangingPunct="0"/>
            <a:r>
              <a:rPr lang="en-GB" b="1" dirty="0" smtClean="0"/>
              <a:t>Exportable</a:t>
            </a:r>
            <a:endParaRPr lang="en-GB" b="1" dirty="0"/>
          </a:p>
        </p:txBody>
      </p:sp>
      <p:sp>
        <p:nvSpPr>
          <p:cNvPr id="22" name="Text Box 16"/>
          <p:cNvSpPr txBox="1">
            <a:spLocks noChangeArrowheads="1"/>
          </p:cNvSpPr>
          <p:nvPr/>
        </p:nvSpPr>
        <p:spPr bwMode="auto">
          <a:xfrm>
            <a:off x="2962264" y="1709728"/>
            <a:ext cx="4774140" cy="397201"/>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ES" sz="1400" b="1" noProof="1" smtClean="0"/>
              <a:t>Implementación y administración de los Acuerdos </a:t>
            </a:r>
            <a:r>
              <a:rPr lang="es-PE" sz="1400" b="1" noProof="1" smtClean="0"/>
              <a:t>Comerciales</a:t>
            </a:r>
            <a:endParaRPr lang="es-ES" sz="1400" b="1" noProof="1"/>
          </a:p>
        </p:txBody>
      </p:sp>
      <p:sp>
        <p:nvSpPr>
          <p:cNvPr id="23" name="Text Box 17"/>
          <p:cNvSpPr txBox="1">
            <a:spLocks noChangeArrowheads="1"/>
          </p:cNvSpPr>
          <p:nvPr/>
        </p:nvSpPr>
        <p:spPr bwMode="auto">
          <a:xfrm>
            <a:off x="2981118" y="2433632"/>
            <a:ext cx="3662617"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ES" sz="1400" b="1" noProof="1" smtClean="0"/>
              <a:t>Fortalecimiento de las Oficinas Comerciales y </a:t>
            </a:r>
          </a:p>
          <a:p>
            <a:pPr marL="177800" indent="-177800" defTabSz="801688">
              <a:spcBef>
                <a:spcPct val="20000"/>
              </a:spcBef>
            </a:pPr>
            <a:r>
              <a:rPr lang="es-PE" sz="1400" b="1" noProof="1" smtClean="0"/>
              <a:t>Agregados Agrícolas y Aduaneros en el exterior</a:t>
            </a:r>
            <a:endParaRPr lang="es-ES" sz="1400" b="1" noProof="1"/>
          </a:p>
        </p:txBody>
      </p:sp>
      <p:sp>
        <p:nvSpPr>
          <p:cNvPr id="24" name="Text Box 18"/>
          <p:cNvSpPr txBox="1">
            <a:spLocks noChangeArrowheads="1"/>
          </p:cNvSpPr>
          <p:nvPr/>
        </p:nvSpPr>
        <p:spPr bwMode="auto">
          <a:xfrm>
            <a:off x="2962264" y="3248024"/>
            <a:ext cx="4299714"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ES" sz="1400" b="1" noProof="1" smtClean="0"/>
              <a:t>Implementación de Centros Multiservicios en mercados</a:t>
            </a:r>
          </a:p>
          <a:p>
            <a:pPr marL="177800" indent="-177800" defTabSz="801688">
              <a:spcBef>
                <a:spcPct val="20000"/>
              </a:spcBef>
            </a:pPr>
            <a:r>
              <a:rPr lang="es-ES" sz="1400" b="1" noProof="1" smtClean="0"/>
              <a:t>priorizados</a:t>
            </a:r>
            <a:endParaRPr lang="es-ES" sz="1400" b="1" noProof="1"/>
          </a:p>
        </p:txBody>
      </p:sp>
      <p:sp>
        <p:nvSpPr>
          <p:cNvPr id="25" name="Text Box 19"/>
          <p:cNvSpPr txBox="1">
            <a:spLocks noChangeArrowheads="1"/>
          </p:cNvSpPr>
          <p:nvPr/>
        </p:nvSpPr>
        <p:spPr bwMode="auto">
          <a:xfrm>
            <a:off x="2962264" y="4062416"/>
            <a:ext cx="4239441"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PE" sz="1400" b="1" noProof="1" smtClean="0"/>
              <a:t>Creación e implementación de Antenas Comerciales en</a:t>
            </a:r>
          </a:p>
          <a:p>
            <a:pPr marL="177800" indent="-177800" defTabSz="801688">
              <a:spcBef>
                <a:spcPct val="20000"/>
              </a:spcBef>
            </a:pPr>
            <a:r>
              <a:rPr lang="es-PE" sz="1400" b="1" noProof="1" smtClean="0"/>
              <a:t>mercados objetivo</a:t>
            </a:r>
            <a:endParaRPr lang="es-ES" sz="1400" b="1" noProof="1"/>
          </a:p>
        </p:txBody>
      </p:sp>
      <p:sp>
        <p:nvSpPr>
          <p:cNvPr id="26" name="Text Box 20"/>
          <p:cNvSpPr txBox="1">
            <a:spLocks noChangeArrowheads="1"/>
          </p:cNvSpPr>
          <p:nvPr/>
        </p:nvSpPr>
        <p:spPr bwMode="auto">
          <a:xfrm>
            <a:off x="2962264" y="4854490"/>
            <a:ext cx="4376145" cy="655734"/>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es-ES" sz="1400" b="1" noProof="1" smtClean="0"/>
              <a:t>Actualización y elaboración de nuevos Planes Operativos</a:t>
            </a:r>
          </a:p>
          <a:p>
            <a:pPr marL="177800" indent="-177800" defTabSz="801688">
              <a:spcBef>
                <a:spcPct val="20000"/>
              </a:spcBef>
            </a:pPr>
            <a:r>
              <a:rPr lang="es-PE" sz="1400" b="1" noProof="1" smtClean="0"/>
              <a:t>de Mercado (POMs)</a:t>
            </a:r>
            <a:endParaRPr lang="es-ES" sz="1400" b="1"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53846E-6 -0.00231 L 0.56699 -0.00462 " pathEditMode="relative" rAng="0" ptsTypes="AA">
                                      <p:cBhvr>
                                        <p:cTn id="6" dur="2000" fill="hold"/>
                                        <p:tgtEl>
                                          <p:spTgt spid="3"/>
                                        </p:tgtEl>
                                        <p:attrNameLst>
                                          <p:attrName>ppt_x</p:attrName>
                                          <p:attrName>ppt_y</p:attrName>
                                        </p:attrNameLst>
                                      </p:cBhvr>
                                      <p:rCtr x="283" y="-1"/>
                                    </p:animMotion>
                                  </p:childTnLst>
                                </p:cTn>
                              </p:par>
                              <p:par>
                                <p:cTn id="7" presetID="35" presetClass="path" presetSubtype="0" accel="50000" decel="50000" fill="hold" nodeType="withEffect">
                                  <p:stCondLst>
                                    <p:cond delay="0"/>
                                  </p:stCondLst>
                                  <p:childTnLst>
                                    <p:animMotion origin="layout" path="M 1.66667E-6 -1.11111E-6 L -0.04583 -1.11111E-6 " pathEditMode="relative" rAng="0" ptsTypes="AA">
                                      <p:cBhvr>
                                        <p:cTn id="8" dur="2000" fill="hold"/>
                                        <p:tgtEl>
                                          <p:spTgt spid="6"/>
                                        </p:tgtEl>
                                        <p:attrNameLst>
                                          <p:attrName>ppt_x</p:attrName>
                                          <p:attrName>ppt_y</p:attrName>
                                        </p:attrNameLst>
                                      </p:cBhvr>
                                      <p:rCtr x="-23" y="0"/>
                                    </p:animMotion>
                                  </p:childTnLst>
                                </p:cTn>
                              </p:par>
                              <p:par>
                                <p:cTn id="9" presetID="63" presetClass="path" presetSubtype="0" accel="50000" decel="50000" fill="hold" nodeType="withEffect">
                                  <p:stCondLst>
                                    <p:cond delay="0"/>
                                  </p:stCondLst>
                                  <p:childTnLst>
                                    <p:animMotion origin="layout" path="M 5.95772E-7 -1.24884E-6 L 0.5812 -0.00486 " pathEditMode="relative" rAng="0" ptsTypes="AA">
                                      <p:cBhvr>
                                        <p:cTn id="10" dur="2000" fill="hold"/>
                                        <p:tgtEl>
                                          <p:spTgt spid="8"/>
                                        </p:tgtEl>
                                        <p:attrNameLst>
                                          <p:attrName>ppt_x</p:attrName>
                                          <p:attrName>ppt_y</p:attrName>
                                        </p:attrNameLst>
                                      </p:cBhvr>
                                      <p:rCtr x="291" y="-3"/>
                                    </p:animMotion>
                                  </p:childTnLst>
                                </p:cTn>
                              </p:par>
                              <p:par>
                                <p:cTn id="11" presetID="63" presetClass="path" presetSubtype="0" accel="50000" decel="50000" fill="hold" grpId="0" nodeType="withEffect">
                                  <p:stCondLst>
                                    <p:cond delay="0"/>
                                  </p:stCondLst>
                                  <p:childTnLst>
                                    <p:animMotion origin="layout" path="M 3.69635E-6 -2.31267E-7 L 0.56101 0.00116 " pathEditMode="relative" rAng="0" ptsTypes="AA">
                                      <p:cBhvr>
                                        <p:cTn id="12" dur="2000" fill="hold"/>
                                        <p:tgtEl>
                                          <p:spTgt spid="21"/>
                                        </p:tgtEl>
                                        <p:attrNameLst>
                                          <p:attrName>ppt_x</p:attrName>
                                          <p:attrName>ppt_y</p:attrName>
                                        </p:attrNameLst>
                                      </p:cBhvr>
                                      <p:rCtr x="280" y="0"/>
                                    </p:animMotion>
                                  </p:childTnLst>
                                </p:cTn>
                              </p:par>
                              <p:par>
                                <p:cTn id="13" presetID="6" presetClass="emph" presetSubtype="0" fill="hold" nodeType="withEffect">
                                  <p:stCondLst>
                                    <p:cond delay="0"/>
                                  </p:stCondLst>
                                  <p:childTnLst>
                                    <p:animScale>
                                      <p:cBhvr>
                                        <p:cTn id="14" dur="2000" fill="hold"/>
                                        <p:tgtEl>
                                          <p:spTgt spid="8"/>
                                        </p:tgtEl>
                                      </p:cBhvr>
                                      <p:by x="90000" y="90000"/>
                                    </p:animScale>
                                  </p:childTnLst>
                                </p:cTn>
                              </p:par>
                              <p:par>
                                <p:cTn id="15" presetID="6" presetClass="emph" presetSubtype="0" fill="hold" nodeType="withEffect">
                                  <p:stCondLst>
                                    <p:cond delay="0"/>
                                  </p:stCondLst>
                                  <p:childTnLst>
                                    <p:animScale>
                                      <p:cBhvr>
                                        <p:cTn id="16" dur="2000" fill="hold"/>
                                        <p:tgtEl>
                                          <p:spTgt spid="6"/>
                                        </p:tgtEl>
                                      </p:cBhvr>
                                      <p:by x="90000" y="90000"/>
                                    </p:animScale>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100"/>
                                        <p:tgtEl>
                                          <p:spTgt spid="18"/>
                                        </p:tgtEl>
                                      </p:cBhvr>
                                    </p:animEffect>
                                  </p:childTnLst>
                                </p:cTn>
                              </p:par>
                            </p:childTnLst>
                          </p:cTn>
                        </p:par>
                        <p:par>
                          <p:cTn id="21" fill="hold">
                            <p:stCondLst>
                              <p:cond delay="21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
                                        <p:tgtEl>
                                          <p:spTgt spid="14"/>
                                        </p:tgtEl>
                                      </p:cBhvr>
                                    </p:animEffect>
                                  </p:childTnLst>
                                </p:cTn>
                              </p:par>
                            </p:childTnLst>
                          </p:cTn>
                        </p:par>
                        <p:par>
                          <p:cTn id="25" fill="hold">
                            <p:stCondLst>
                              <p:cond delay="22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100"/>
                                        <p:tgtEl>
                                          <p:spTgt spid="15"/>
                                        </p:tgtEl>
                                      </p:cBhvr>
                                    </p:animEffect>
                                  </p:childTnLst>
                                </p:cTn>
                              </p:par>
                            </p:childTnLst>
                          </p:cTn>
                        </p:par>
                        <p:par>
                          <p:cTn id="29" fill="hold">
                            <p:stCondLst>
                              <p:cond delay="230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100"/>
                                        <p:tgtEl>
                                          <p:spTgt spid="16"/>
                                        </p:tgtEl>
                                      </p:cBhvr>
                                    </p:animEffect>
                                  </p:childTnLst>
                                </p:cTn>
                              </p:par>
                            </p:childTnLst>
                          </p:cTn>
                        </p:par>
                        <p:par>
                          <p:cTn id="33" fill="hold">
                            <p:stCondLst>
                              <p:cond delay="24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100"/>
                                        <p:tgtEl>
                                          <p:spTgt spid="17"/>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100"/>
                                        <p:tgtEl>
                                          <p:spTgt spid="19"/>
                                        </p:tgtEl>
                                      </p:cBhvr>
                                    </p:animEffect>
                                  </p:childTnLst>
                                </p:cTn>
                              </p:par>
                            </p:childTnLst>
                          </p:cTn>
                        </p:par>
                        <p:par>
                          <p:cTn id="41" fill="hold">
                            <p:stCondLst>
                              <p:cond delay="26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childTnLst>
                                </p:cTn>
                              </p:par>
                            </p:childTnLst>
                          </p:cTn>
                        </p:par>
                        <p:par>
                          <p:cTn id="45" fill="hold">
                            <p:stCondLst>
                              <p:cond delay="36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par>
                          <p:cTn id="49" fill="hold">
                            <p:stCondLst>
                              <p:cond delay="46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childTnLst>
                          </p:cTn>
                        </p:par>
                        <p:par>
                          <p:cTn id="53" fill="hold">
                            <p:stCondLst>
                              <p:cond delay="56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childTnLst>
                                </p:cTn>
                              </p:par>
                            </p:childTnLst>
                          </p:cTn>
                        </p:par>
                        <p:par>
                          <p:cTn id="57" fill="hold">
                            <p:stCondLst>
                              <p:cond delay="66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p:bldP spid="22"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11056</TotalTime>
  <Words>2110</Words>
  <Application>Microsoft Office PowerPoint</Application>
  <PresentationFormat>A4 (210 x 297 mm)</PresentationFormat>
  <Paragraphs>258</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Perú: Retos de los Procesos de Negociación</vt:lpstr>
      <vt:lpstr>Diapositiva 2</vt:lpstr>
      <vt:lpstr>Diapositiva 3</vt:lpstr>
      <vt:lpstr>Diapositiva 4</vt:lpstr>
      <vt:lpstr>Asimismo, el Perú mostró una mayor velocidad de crecimiento exportador en la región</vt:lpstr>
      <vt:lpstr>Donde el 85% de las empresas exportadoras son pequeñas y microempresas</vt:lpstr>
      <vt:lpstr>Con proyección a más mercados (como el asiatico…)</vt:lpstr>
      <vt:lpstr>Diapositiva 8</vt:lpstr>
      <vt:lpstr>Diapositiva 9</vt:lpstr>
      <vt:lpstr>Diapositiva 10</vt:lpstr>
      <vt:lpstr>Diapositiva 11</vt:lpstr>
      <vt:lpstr>Diapositiva 12</vt:lpstr>
      <vt:lpstr>Perú: Retos de los Procesos de Negociación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 Espinosa</dc:creator>
  <cp:lastModifiedBy>jrosas</cp:lastModifiedBy>
  <cp:revision>1190</cp:revision>
  <dcterms:created xsi:type="dcterms:W3CDTF">2011-03-18T22:07:55Z</dcterms:created>
  <dcterms:modified xsi:type="dcterms:W3CDTF">2011-07-05T12:53:24Z</dcterms:modified>
</cp:coreProperties>
</file>